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60" r:id="rId5"/>
    <p:sldMasterId id="2147483673" r:id="rId6"/>
  </p:sldMasterIdLst>
  <p:notesMasterIdLst>
    <p:notesMasterId r:id="rId17"/>
  </p:notesMasterIdLst>
  <p:sldIdLst>
    <p:sldId id="256" r:id="rId7"/>
    <p:sldId id="261" r:id="rId8"/>
    <p:sldId id="264" r:id="rId9"/>
    <p:sldId id="271" r:id="rId10"/>
    <p:sldId id="272" r:id="rId11"/>
    <p:sldId id="273" r:id="rId12"/>
    <p:sldId id="274" r:id="rId13"/>
    <p:sldId id="275" r:id="rId14"/>
    <p:sldId id="268" r:id="rId15"/>
    <p:sldId id="276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967F73-2559-FE3F-C9F0-46DE9A93E7F6}" name="Stine Spure Olsen" initials="SO" userId="S::sso@teamarbejdsliv.dk::53f4de9e-e36d-45d2-8d7d-b291106fa2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DE"/>
    <a:srgbClr val="D2D2BE"/>
    <a:srgbClr val="A5BEB9"/>
    <a:srgbClr val="3C6E87"/>
    <a:srgbClr val="00A3A7"/>
    <a:srgbClr val="EB5A0A"/>
    <a:srgbClr val="F59B00"/>
    <a:srgbClr val="AF0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676" autoAdjust="0"/>
  </p:normalViewPr>
  <p:slideViewPr>
    <p:cSldViewPr snapToGrid="0">
      <p:cViewPr varScale="1">
        <p:scale>
          <a:sx n="67" d="100"/>
          <a:sy n="67" d="100"/>
        </p:scale>
        <p:origin x="84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e Keller" userId="1cb0116c-2c7d-48ac-837c-1fef1f25ac08" providerId="ADAL" clId="{82C33E58-F160-4213-B199-1A6464064962}"/>
    <pc:docChg chg="modSld">
      <pc:chgData name="Lise Keller" userId="1cb0116c-2c7d-48ac-837c-1fef1f25ac08" providerId="ADAL" clId="{82C33E58-F160-4213-B199-1A6464064962}" dt="2023-11-24T06:57:56.666" v="450" actId="20577"/>
      <pc:docMkLst>
        <pc:docMk/>
      </pc:docMkLst>
      <pc:sldChg chg="modNotesTx">
        <pc:chgData name="Lise Keller" userId="1cb0116c-2c7d-48ac-837c-1fef1f25ac08" providerId="ADAL" clId="{82C33E58-F160-4213-B199-1A6464064962}" dt="2023-11-24T06:57:56.666" v="450" actId="20577"/>
        <pc:sldMkLst>
          <pc:docMk/>
          <pc:sldMk cId="1158031375" sldId="256"/>
        </pc:sldMkLst>
      </pc:sldChg>
      <pc:sldChg chg="modNotesTx">
        <pc:chgData name="Lise Keller" userId="1cb0116c-2c7d-48ac-837c-1fef1f25ac08" providerId="ADAL" clId="{82C33E58-F160-4213-B199-1A6464064962}" dt="2023-11-24T06:55:00.202" v="191" actId="20577"/>
        <pc:sldMkLst>
          <pc:docMk/>
          <pc:sldMk cId="3631385672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8CDA-617C-8D4B-8FAF-1A62DFD6D3A0}" type="datetimeFigureOut">
              <a:rPr lang="da-DK" smtClean="0"/>
              <a:t>24-11-2023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A178F-7401-6E4D-A16C-285A52AF87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46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raadgiverne.dk/faglig-artikel/vi-behoever-ikke-laengere-stjaele-tid-sparrin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Materialet og redskaberne er udviklet og afprøvet igennem flere år af BFA i samarbejdet med konsulenthuset Harbohus. </a:t>
            </a:r>
          </a:p>
          <a:p>
            <a:r>
              <a:rPr lang="da-DK" dirty="0"/>
              <a:t>Det er revideret i 2023, hvor vi i dette materialet har samlet de metoder, der har været bedst feedback på.</a:t>
            </a:r>
          </a:p>
          <a:p>
            <a:r>
              <a:rPr lang="da-DK" dirty="0"/>
              <a:t>Organisationer, der har været med til at udvikle det er:</a:t>
            </a:r>
          </a:p>
          <a:p>
            <a:r>
              <a:rPr lang="da-DK" dirty="0"/>
              <a:t>Akademikerne, Bupl, DSR, Danske regioner, Danske Bioanalytikere, FOA, HK </a:t>
            </a:r>
            <a:r>
              <a:rPr lang="da-DK"/>
              <a:t>Kommunal, KL</a:t>
            </a:r>
            <a:r>
              <a:rPr lang="da-DK" dirty="0"/>
              <a:t>, Kost- og ernæringsforbundet, Socialpædagogerne </a:t>
            </a:r>
            <a:r>
              <a:rPr lang="da-DK"/>
              <a:t>m.fl</a:t>
            </a:r>
            <a:r>
              <a:rPr lang="da-DK" dirty="0"/>
              <a:t>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2413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Giv os gerne feedback på materialet. Skriv til Lise Keller, BFA.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85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Når vi reflektere, bliver vi klogere fx hvis vi sidder fast i en problemstilling, skal bryde en dårlig vane eller gerne vil have inspiration</a:t>
            </a:r>
          </a:p>
          <a:p>
            <a:r>
              <a:rPr lang="da-DK" dirty="0"/>
              <a:t>Godt, for den gode opgaveløsning.</a:t>
            </a:r>
          </a:p>
          <a:p>
            <a:r>
              <a:rPr lang="da-DK" dirty="0"/>
              <a:t>Vi hjælper hinanden, godt for det faglige miljø.</a:t>
            </a:r>
          </a:p>
          <a:p>
            <a:r>
              <a:rPr lang="da-DK" dirty="0"/>
              <a:t>Godt for fællesskabet.</a:t>
            </a:r>
          </a:p>
          <a:p>
            <a:r>
              <a:rPr lang="da-DK" dirty="0"/>
              <a:t>Psykologisk tryghed, når vi har hinandens ryg.</a:t>
            </a:r>
          </a:p>
          <a:p>
            <a:r>
              <a:rPr lang="da-DK" dirty="0"/>
              <a:t>Ikke supervision, godt supplement i det daglige. Værdi i sig selv med sparring.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877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00A3A7"/>
              </a:buClr>
              <a:buFont typeface="Arial" panose="020B0604020202020204" pitchFamily="34" charset="0"/>
              <a:buNone/>
            </a:pPr>
            <a:r>
              <a:rPr lang="da-DK" dirty="0">
                <a:latin typeface="Klavika Regular" panose="020B0506040000020004" pitchFamily="34" charset="0"/>
              </a:rPr>
              <a:t>Der er fem redskaber, der har fx karakter og tager forskellig tid -  fra fem minutter til en time.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12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00A3A7"/>
              </a:buClr>
              <a:buFont typeface="Arial" panose="020B0604020202020204" pitchFamily="34" charset="0"/>
              <a:buNone/>
            </a:pPr>
            <a:r>
              <a:rPr lang="da-DK" dirty="0">
                <a:latin typeface="Klavika Regular" panose="020B0506040000020004" pitchFamily="34" charset="0"/>
              </a:rPr>
              <a:t>Beskriv fx eksemplet fra materialet.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712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3A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>
                <a:latin typeface="Klavika Regular" panose="020B0506040000020004" pitchFamily="34" charset="0"/>
              </a:rPr>
              <a:t>Beskriv fx eksemplet fra materialet.</a:t>
            </a:r>
          </a:p>
          <a:p>
            <a:pPr marL="0" indent="0">
              <a:buClr>
                <a:srgbClr val="00A3A7"/>
              </a:buClr>
              <a:buFont typeface="Arial" panose="020B0604020202020204" pitchFamily="34" charset="0"/>
              <a:buNone/>
            </a:pPr>
            <a:endParaRPr lang="da-DK" dirty="0"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410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3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Klavika Regular" panose="020B0506040000020004" pitchFamily="34" charset="0"/>
              </a:rPr>
              <a:t>Beskriv fx eksemplet fra materialet.</a:t>
            </a:r>
          </a:p>
          <a:p>
            <a:pPr marL="171450" indent="-171450">
              <a:buClr>
                <a:srgbClr val="00A3A7"/>
              </a:buClr>
              <a:buFont typeface="Arial" panose="020B0604020202020204" pitchFamily="34" charset="0"/>
              <a:buChar char="•"/>
            </a:pPr>
            <a:endParaRPr lang="da-DK" i="0" dirty="0"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441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3A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a-DK" dirty="0">
                <a:latin typeface="Klavika Regular" panose="020B0506040000020004" pitchFamily="34" charset="0"/>
              </a:rPr>
              <a:t>Beskriv fx eksemplet fra materialet.</a:t>
            </a:r>
          </a:p>
          <a:p>
            <a:pPr marL="171450" indent="-171450">
              <a:buClr>
                <a:srgbClr val="00A3A7"/>
              </a:buClr>
              <a:buFont typeface="Arial" panose="020B0604020202020204" pitchFamily="34" charset="0"/>
              <a:buChar char="•"/>
            </a:pPr>
            <a:endParaRPr lang="da-DK" i="0" dirty="0">
              <a:latin typeface="Klavika Regular" panose="020B0506040000020004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3764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00A3A7"/>
              </a:buClr>
              <a:buFont typeface="Arial" panose="020B0604020202020204" pitchFamily="34" charset="0"/>
              <a:buNone/>
            </a:pPr>
            <a:r>
              <a:rPr lang="da-DK" dirty="0">
                <a:latin typeface="Klavika Regular" panose="020B0506040000020004" pitchFamily="34" charset="0"/>
              </a:rPr>
              <a:t>Beskriv fx eksemplet fra materialet.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1120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>
                <a:hlinkClick r:id="rId3"/>
              </a:rPr>
              <a:t>Vi behøver ikke længere stjæle tid til sparring - Dansk Socialrådgiverforening (socialraadgiverne.dk)</a:t>
            </a:r>
            <a:endParaRPr lang="da-DK" dirty="0"/>
          </a:p>
          <a:p>
            <a:endParaRPr lang="da-DK" dirty="0"/>
          </a:p>
          <a:p>
            <a:r>
              <a:rPr lang="da-DK" dirty="0"/>
              <a:t>Brug gerne eksempler fra egen faggrupper, arbejdspladser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A178F-7401-6E4D-A16C-285A52AF87F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334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2B472-7559-1429-BD28-0286EB340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F0FA7C8-7C40-04F7-4DE9-77ACF020B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1E566C-9905-22D7-3648-909BFB08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4412-4B3F-434F-917E-2A273D503D79}" type="datetime1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4C6A63-C00D-5317-2C39-FB5097327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B8C57E-BDF1-1D90-3F6F-514F3C50C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075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8AB71-7ECE-287A-9F28-DB38ED3BB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D98BB88-413D-DD63-1911-AB87155665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517DD06-A3EF-63D6-2D58-2ABFD6BD2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CD700-3579-1141-813A-9355F1551BB1}" type="datetime1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BF202E6-A994-E4E1-F5D1-2CE186C8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DF8862-391C-F1FB-46FA-C363336B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61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B8B143B-2DBB-48C5-2FDB-1F97C16103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F859AFA-AD8E-E0C7-6152-FF118A29E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11107F-1267-D0CB-0FB3-A228E88F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094B-BE66-1F4E-A6DB-DB47EFFD96B3}" type="datetime1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80B916-8F85-B8D3-8017-9F4727F2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0DD8E9-7DB0-5817-5A79-AA3FE4233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219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680-A7DC-4D92-B7E5-956285692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20D3-714E-4166-82C7-FBB0004D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4885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69690B-D970-ABE9-A27F-82190916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468351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C2DF2F-A76D-0D5F-310D-9FEEAC4CB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22815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5D5E83-192E-BB9B-3962-A2DDBA8FB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2F4721B-8390-3B02-BB97-3938FC50D8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221" y="6289267"/>
            <a:ext cx="1718791" cy="3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67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11335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7382-6E13-4AC1-99BA-D2BD6065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2A8F9-A971-4FA7-9509-BF437719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181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5228-B458-4C81-AEFF-64A31A75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7BE6-5240-4F10-8565-872609B17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2C83-4992-4ECB-A91E-ED7B5B0B6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721624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3514-DA7D-40C9-964F-A2779490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886F4-AB9A-4F97-9489-BCF12FE0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83838-7C97-4358-AB42-68B604E2A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F9973-0B71-4C32-9D49-5462843F1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99776-502C-4A2C-9AF2-3E8326670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352262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7AA10-0C6A-0D35-EEF0-BFF5DBF2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DFC4445-9721-A719-456F-290CEF4D2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8D11A93-E59C-D481-1B82-29BC755FD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2B8B-21F2-3C49-8326-937345EE39AB}" type="datetime1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C4FD77-4788-1E11-DAEA-36A7A555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FAB0184-C11F-EEC7-B846-FB836DD1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558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187-8B2A-4A43-B917-F77A373E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05884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843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8F2A-3C10-4604-914B-A12EFC6E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89F2-59CA-42AD-B7FF-FF0123DA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7D764-70DA-4ECC-AEB9-CA9249D2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87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D4B2-29E0-42E4-B50F-E7AF560C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78309-11CC-4A70-985E-D8086540C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A8E7D-2103-46C7-9527-FA5EB2F3C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257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680-A7DC-4D92-B7E5-956285692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20D3-714E-4166-82C7-FBB0004D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  <p:pic>
        <p:nvPicPr>
          <p:cNvPr id="4" name="Pladsholder til indhold 13" descr="Et billede, der indeholder pallet, vektorgrafik, clipart&#10;&#10;Automatisk genereret beskrivelse">
            <a:extLst>
              <a:ext uri="{FF2B5EF4-FFF2-40B4-BE49-F238E27FC236}">
                <a16:creationId xmlns:a16="http://schemas.microsoft.com/office/drawing/2014/main" id="{41E1DC30-C051-B3EC-06F7-A16FF3D651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404388" y="0"/>
            <a:ext cx="1355105" cy="1365777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3586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69690B-D970-ABE9-A27F-821909161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3" name="Pladsholder til indhold 7">
            <a:extLst>
              <a:ext uri="{FF2B5EF4-FFF2-40B4-BE49-F238E27FC236}">
                <a16:creationId xmlns:a16="http://schemas.microsoft.com/office/drawing/2014/main" id="{7F3C9786-7AED-23A2-6232-B457C80415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0703908" y="2762637"/>
            <a:ext cx="1482255" cy="149392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7C253F7-0B84-72F0-4B6C-463F1EB7E9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802" y="6147172"/>
            <a:ext cx="2266659" cy="50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67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C2DF2F-A76D-0D5F-310D-9FEEAC4CB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44663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A5B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5D5E83-192E-BB9B-3962-A2DDBA8FB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3" name="Pladsholder til indhold 13" descr="Et billede, der indeholder pallet, vektorgrafik, clipart&#10;&#10;Automatisk genereret beskrivelse">
            <a:extLst>
              <a:ext uri="{FF2B5EF4-FFF2-40B4-BE49-F238E27FC236}">
                <a16:creationId xmlns:a16="http://schemas.microsoft.com/office/drawing/2014/main" id="{F28AC416-D4F5-59C9-C5D6-B552F60C72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9842169" y="5599204"/>
            <a:ext cx="1217128" cy="12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2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875400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7382-6E13-4AC1-99BA-D2BD6065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2A8F9-A971-4FA7-9509-BF437719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88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D21F7-D695-09BC-E01C-BBD845B9A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F30096A-BC6B-A17F-09F9-9A5CE1D9E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5F3633-C114-67C8-9721-462D7C7FC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0FB2-BE93-ED4F-9565-2370F3DDF6D0}" type="datetime1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F3422C-D662-81C1-90CA-86025D97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66C2A4C-644F-1EF6-E5AC-DD1A8229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7598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5228-B458-4C81-AEFF-64A31A75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7BE6-5240-4F10-8565-872609B17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2C83-4992-4ECB-A91E-ED7B5B0B6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5" name="Pladsholder til indhold 13" descr="Et billede, der indeholder pallet, vektorgrafik, clipart&#10;&#10;Automatisk genereret beskrivelse">
            <a:extLst>
              <a:ext uri="{FF2B5EF4-FFF2-40B4-BE49-F238E27FC236}">
                <a16:creationId xmlns:a16="http://schemas.microsoft.com/office/drawing/2014/main" id="{B4AD499F-4EE9-CD54-88A6-84E613C85D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9842169" y="5599204"/>
            <a:ext cx="1217128" cy="122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8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3514-DA7D-40C9-964F-A2779490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886F4-AB9A-4F97-9489-BCF12FE0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83838-7C97-4358-AB42-68B604E2A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F9973-0B71-4C32-9D49-5462843F1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99776-502C-4A2C-9AF2-3E8326670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7" name="Pladsholder til indhold 7">
            <a:extLst>
              <a:ext uri="{FF2B5EF4-FFF2-40B4-BE49-F238E27FC236}">
                <a16:creationId xmlns:a16="http://schemas.microsoft.com/office/drawing/2014/main" id="{322990A4-261E-0164-41DA-DFA5E8E7A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10703908" y="2762637"/>
            <a:ext cx="1482255" cy="149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03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187-8B2A-4A43-B917-F77A373E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pic>
        <p:nvPicPr>
          <p:cNvPr id="4" name="Pladsholder til indhold 11" descr="Et billede, der indeholder poolbal, sport, poolbord, bord&#10;&#10;Automatisk genereret beskrivelse">
            <a:extLst>
              <a:ext uri="{FF2B5EF4-FFF2-40B4-BE49-F238E27FC236}">
                <a16:creationId xmlns:a16="http://schemas.microsoft.com/office/drawing/2014/main" id="{1E9B9158-DCD3-A579-9936-6CE640AED5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0062" y="2506662"/>
            <a:ext cx="78044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52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810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8F2A-3C10-4604-914B-A12EFC6E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89F2-59CA-42AD-B7FF-FF0123DA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7D764-70DA-4ECC-AEB9-CA9249D2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8573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D4B2-29E0-42E4-B50F-E7AF560C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78309-11CC-4A70-985E-D8086540C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A8E7D-2103-46C7-9527-FA5EB2F3C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096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955F6-5794-D44B-3F09-37D78F50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62A4EE-9E58-FB8A-A5C2-CFF544460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7ABBA74-0A0F-37B0-0301-1B916155B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222911-0FC2-AB77-61F8-6CE9488BE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873CF-1D5C-BA4F-812F-678197E79830}" type="datetime1">
              <a:rPr lang="da-DK" smtClean="0"/>
              <a:t>24-11-2023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175E066-C00B-270A-3E71-80F2AC27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54215C6-0069-EC83-7861-4D710B66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24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378C2E-6FB5-FE57-AC4A-234B7B34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1896C14-24B5-CFD3-5137-89827F98A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9AEB63B-82C0-1DF7-6639-2D3C061B0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F8F7D4-8DB4-A181-A311-F6F3C5301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219EBF6-CEFD-8D82-3771-3026EF2E5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B18867F-AE81-8979-D470-7915C75C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81941-9C5D-C04F-A936-868973064A59}" type="datetime1">
              <a:rPr lang="da-DK" smtClean="0"/>
              <a:t>24-11-2023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97DC07-6181-1BBA-5864-049FF717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E4C4347-89A3-C1F3-CB01-9ADB27363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69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F6968-CDC2-31BD-ACEF-8B7D89D1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789380C-7C1E-950F-7A7C-A4AC66AEA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51BEA-E627-0A4E-B78C-F26898E3FE82}" type="datetime1">
              <a:rPr lang="da-DK" smtClean="0"/>
              <a:t>24-11-2023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5D3FF61-7998-AF42-0165-90988D61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AAEB7C4-9ABE-656C-502E-766A67BA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57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24B1936-B364-D4E5-CC75-554B0DA9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CA3B6-798D-EA4D-8A4B-0DCEBB1CCC2C}" type="datetime1">
              <a:rPr lang="da-DK" smtClean="0"/>
              <a:t>24-11-2023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EB7B67D-E360-AC6D-39A6-FF09CFD3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F0482E3-4788-7221-FB27-EEFF73A2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008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6FD5E-250F-E599-1C6A-FC20AC60A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872062-C873-2FB0-A776-380E85F50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580250-C20F-1F37-749E-F08F42CFC4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D388E67-1217-5D61-04C8-39693EC05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15C-9D46-F045-B07F-D6BC1848EBDD}" type="datetime1">
              <a:rPr lang="da-DK" smtClean="0"/>
              <a:t>24-11-2023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78BC8E-C76D-4D50-59FE-B2AB14061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D45CA72-DED6-6F24-B9CC-86ADA6FF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9382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CBE150-FBA8-5A43-E19C-D00E0F8F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788CFD7-F027-7CFD-A4FD-36AB74B5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0959218-7EA7-8354-71BC-914F153D1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CA46686-FCA1-8FD8-8748-A158D475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6C2C-9988-3840-BEE3-BAB32E4428CF}" type="datetime1">
              <a:rPr lang="da-DK" smtClean="0"/>
              <a:t>24-11-2023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58C9C8-6FB9-767E-6505-08D83AC2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20226E-50BA-4C3C-DBC4-01BC4B22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959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5C80A91-A0A6-7F70-042C-A21471FB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7D1F0C-7C86-5B1A-30E8-EE47EB890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D18E87-A768-1DE6-330D-71CBD7D46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863D-B8C1-3842-8CA3-16DE45B5C11C}" type="datetime1">
              <a:rPr lang="da-DK" smtClean="0"/>
              <a:t>24-11-2023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5B6988-4F8B-0ED9-82CE-D7F6C0864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233965C-79E0-43A2-61B6-B51F752D2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10F0F-0A71-6A48-AAD6-EB3A077EE61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045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D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677FC-3B76-4271-BEF9-CD05A10B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F0F68-B51B-4FF2-9866-14BB7020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1356"/>
            <a:ext cx="10515600" cy="483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4CDD368-D5D0-4B24-B186-D6217D5EC9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0" y="6147172"/>
            <a:ext cx="2224501" cy="553386"/>
          </a:xfrm>
          <a:prstGeom prst="rect">
            <a:avLst/>
          </a:prstGeom>
        </p:spPr>
      </p:pic>
      <p:pic>
        <p:nvPicPr>
          <p:cNvPr id="4" name="Billede 3" descr="Et billede, der indeholder skærmbillede, Farverigt, cirkel, Grafik&#10;&#10;Automatisk genereret beskrivelse">
            <a:extLst>
              <a:ext uri="{FF2B5EF4-FFF2-40B4-BE49-F238E27FC236}">
                <a16:creationId xmlns:a16="http://schemas.microsoft.com/office/drawing/2014/main" id="{10147447-73FD-60F3-3829-D451E155BD9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448261" y="88813"/>
            <a:ext cx="3657468" cy="201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2D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677FC-3B76-4271-BEF9-CD05A10B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F0F68-B51B-4FF2-9866-14BB7020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1356"/>
            <a:ext cx="10515600" cy="483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4CDD368-D5D0-4B24-B186-D6217D5EC92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0" y="6147172"/>
            <a:ext cx="2224501" cy="5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svg"/><Relationship Id="rId9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eur02.safelinks.protection.outlook.com/?url=https%3A%2F%2Fwww.godtarbejdsmiljo.dk%2Fkollegialsparring&amp;data=05%7C01%7Clke%40bfa.dk%7C43e5d7e98f1e4f4bb33f08dbeb33d8ec%7Cb526d5d37ef84e4fb075cd4258cda7db%7C0%7C0%7C638362380135567465%7CUnknown%7CTWFpbGZsb3d8eyJWIjoiMC4wLjAwMDAiLCJQIjoiV2luMzIiLCJBTiI6Ik1haWwiLCJXVCI6Mn0%3D%7C3000%7C%7C%7C&amp;sdata=Rbsej9VRJSe%2FIkQYJ8%2FDL1bcXspWbvIID7%2FOrlnvMIU%3D&amp;reserved=0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mailto:lke@bfa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817D6C61-FEB0-3662-98EB-4AE443B33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813" y="4496403"/>
            <a:ext cx="9144000" cy="1655762"/>
          </a:xfrm>
        </p:spPr>
        <p:txBody>
          <a:bodyPr/>
          <a:lstStyle/>
          <a:p>
            <a:pPr algn="l"/>
            <a:r>
              <a:rPr lang="da-DK" i="1" dirty="0">
                <a:solidFill>
                  <a:schemeClr val="bg1"/>
                </a:solidFill>
              </a:rPr>
              <a:t>Indsæt tid og sted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3AA725-5ECE-4BFB-04AC-AECA4B57F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813" y="3206418"/>
            <a:ext cx="9144000" cy="1229690"/>
          </a:xfrm>
        </p:spPr>
        <p:txBody>
          <a:bodyPr>
            <a:normAutofit fontScale="90000"/>
          </a:bodyPr>
          <a:lstStyle/>
          <a:p>
            <a:pPr algn="l"/>
            <a:r>
              <a:rPr lang="da-DK" b="1">
                <a:solidFill>
                  <a:schemeClr val="bg1"/>
                </a:solidFill>
                <a:latin typeface="+mn-lt"/>
              </a:rPr>
              <a:t>Kollegial Sparring i hverdagen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52270C-72AA-55A9-1A75-E4CC1DD2D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955" y="5971552"/>
            <a:ext cx="2705100" cy="596900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E23AA294-EF8E-5DFB-418C-2E961D183B5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29450" y="194649"/>
            <a:ext cx="3443287" cy="2654363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A1C6471-2EAF-A7DB-BD34-8710BA2D43D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9674198" y="3397771"/>
            <a:ext cx="2167728" cy="218292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C4A7E10-A531-B5F4-C24A-B8D9808FBCA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5089750" y="4748044"/>
            <a:ext cx="1939700" cy="192494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D652F5DF-4771-BABC-5D7C-2CA6AB70667F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0" y="254192"/>
            <a:ext cx="2938202" cy="289193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5800E82-EE04-0039-9C7B-9EF6E78A4AF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4404742" y="394683"/>
            <a:ext cx="2188716" cy="22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3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D414E-813F-3740-8998-D32FE61A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15" y="482598"/>
            <a:ext cx="9330753" cy="1325563"/>
          </a:xfrm>
        </p:spPr>
        <p:txBody>
          <a:bodyPr/>
          <a:lstStyle/>
          <a:p>
            <a:r>
              <a:rPr lang="da-DK">
                <a:solidFill>
                  <a:schemeClr val="tx1">
                    <a:lumMod val="85000"/>
                    <a:lumOff val="15000"/>
                  </a:schemeClr>
                </a:solidFill>
              </a:rPr>
              <a:t>Kollegial sparring i hverdagen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605FA2-3FDC-D521-9924-164094A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10</a:t>
            </a:fld>
            <a:endParaRPr lang="da-DK"/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16AB58DA-F289-EA4E-5FC2-C5CA5DAAE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877" y="2275500"/>
            <a:ext cx="5745967" cy="1592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https://www.godtarbejdsmiljo.dk/kollegialsparring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a-DK" sz="2000" b="1" dirty="0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pPr marL="0" indent="0">
              <a:buNone/>
            </a:pPr>
            <a:r>
              <a:rPr lang="da-DK" sz="2000" b="1" dirty="0">
                <a:solidFill>
                  <a:srgbClr val="242424"/>
                </a:solidFill>
                <a:latin typeface="Segoe UI" panose="020B0502040204020203" pitchFamily="34" charset="0"/>
              </a:rPr>
              <a:t>Kontakt </a:t>
            </a:r>
            <a:r>
              <a:rPr lang="da-DK" sz="2000" dirty="0">
                <a:solidFill>
                  <a:srgbClr val="242424"/>
                </a:solidFill>
                <a:latin typeface="Segoe UI" panose="020B0502040204020203" pitchFamily="34" charset="0"/>
              </a:rPr>
              <a:t>i BFA Lise Keller </a:t>
            </a:r>
            <a:r>
              <a:rPr lang="da-DK" sz="2000" dirty="0">
                <a:solidFill>
                  <a:srgbClr val="242424"/>
                </a:solidFill>
                <a:latin typeface="Segoe UI" panose="020B0502040204020203" pitchFamily="34" charset="0"/>
                <a:hlinkClick r:id="rId4"/>
              </a:rPr>
              <a:t>lke@bfa.dk</a:t>
            </a:r>
            <a:r>
              <a:rPr lang="da-DK" sz="2000" dirty="0">
                <a:solidFill>
                  <a:srgbClr val="242424"/>
                </a:solidFill>
                <a:latin typeface="Segoe UI" panose="020B0502040204020203" pitchFamily="34" charset="0"/>
              </a:rPr>
              <a:t> </a:t>
            </a:r>
            <a:endParaRPr lang="da-DK" sz="2000" b="1" dirty="0">
              <a:latin typeface="Calibri (tekst)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0D5410-B572-2106-D88E-B2959177E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731" y="6356350"/>
            <a:ext cx="1696749" cy="374400"/>
          </a:xfrm>
          <a:prstGeom prst="rect">
            <a:avLst/>
          </a:prstGeom>
        </p:spPr>
      </p:pic>
      <p:pic>
        <p:nvPicPr>
          <p:cNvPr id="7" name="Pladsholder til indhold 6" descr="Et billede, der indeholder tekst, Font/skrifttype, Grafik, grafisk design&#10;&#10;Beskrivelsen er genereret automatisk">
            <a:extLst>
              <a:ext uri="{FF2B5EF4-FFF2-40B4-BE49-F238E27FC236}">
                <a16:creationId xmlns:a16="http://schemas.microsoft.com/office/drawing/2014/main" id="{7701ACC1-0279-8071-997B-CCF58C8C48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2210" y="1163923"/>
            <a:ext cx="3201045" cy="4561168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0ADC96C1-ACCE-6104-AF4B-075592BC5846}"/>
              </a:ext>
            </a:extLst>
          </p:cNvPr>
          <p:cNvSpPr txBox="1"/>
          <p:nvPr/>
        </p:nvSpPr>
        <p:spPr>
          <a:xfrm>
            <a:off x="728485" y="1658489"/>
            <a:ext cx="556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Find</a:t>
            </a:r>
            <a:r>
              <a:rPr lang="da-DK" sz="2400" dirty="0"/>
              <a:t> materialet og plakat  fra BFA her:</a:t>
            </a:r>
          </a:p>
        </p:txBody>
      </p:sp>
      <p:pic>
        <p:nvPicPr>
          <p:cNvPr id="8" name="Pladsholder til indhold 5" descr="Et billede, der indeholder tekst, skærmbillede, Font/skrifttype, logo&#10;&#10;Beskrivelsen er genereret automatisk">
            <a:extLst>
              <a:ext uri="{FF2B5EF4-FFF2-40B4-BE49-F238E27FC236}">
                <a16:creationId xmlns:a16="http://schemas.microsoft.com/office/drawing/2014/main" id="{11137C6B-956B-7C89-D130-A3F32730EE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816" y="4141778"/>
            <a:ext cx="3201045" cy="158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5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EB9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AD414E-813F-3740-8998-D32FE61A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15" y="482598"/>
            <a:ext cx="9330753" cy="1325563"/>
          </a:xfrm>
        </p:spPr>
        <p:txBody>
          <a:bodyPr/>
          <a:lstStyle/>
          <a:p>
            <a:r>
              <a:rPr lang="da-DK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Hvorfor er sparring i </a:t>
            </a:r>
            <a:br>
              <a:rPr lang="da-DK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da-DK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hverdagen vigtig?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0605FA2-3FDC-D521-9924-164094AA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2</a:t>
            </a:fld>
            <a:endParaRPr lang="da-DK"/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16AB58DA-F289-EA4E-5FC2-C5CA5DAAE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4" y="2821780"/>
            <a:ext cx="6222206" cy="2671763"/>
          </a:xfrm>
        </p:spPr>
        <p:txBody>
          <a:bodyPr/>
          <a:lstStyle/>
          <a:p>
            <a:r>
              <a:rPr lang="da-DK" b="0" i="0" dirty="0">
                <a:solidFill>
                  <a:srgbClr val="212529"/>
                </a:solidFill>
                <a:effectLst/>
                <a:latin typeface="Calibri (tekst)"/>
              </a:rPr>
              <a:t>Får os til at </a:t>
            </a:r>
            <a:r>
              <a:rPr lang="da-DK" dirty="0">
                <a:solidFill>
                  <a:srgbClr val="212529"/>
                </a:solidFill>
                <a:latin typeface="Calibri (tekst)"/>
              </a:rPr>
              <a:t>r</a:t>
            </a:r>
            <a:r>
              <a:rPr lang="da-DK" b="0" i="0" dirty="0">
                <a:solidFill>
                  <a:srgbClr val="212529"/>
                </a:solidFill>
                <a:effectLst/>
                <a:latin typeface="Calibri (tekst)"/>
              </a:rPr>
              <a:t>eflektere</a:t>
            </a:r>
          </a:p>
          <a:p>
            <a:r>
              <a:rPr lang="da-DK" dirty="0">
                <a:solidFill>
                  <a:srgbClr val="212529"/>
                </a:solidFill>
                <a:latin typeface="Calibri (tekst)"/>
              </a:rPr>
              <a:t>Styrker opgaveløsningen</a:t>
            </a:r>
            <a:endParaRPr lang="da-DK" b="0" i="0" dirty="0">
              <a:solidFill>
                <a:srgbClr val="212529"/>
              </a:solidFill>
              <a:effectLst/>
              <a:latin typeface="Calibri (tekst)"/>
            </a:endParaRPr>
          </a:p>
          <a:p>
            <a:r>
              <a:rPr lang="da-DK" dirty="0">
                <a:solidFill>
                  <a:srgbClr val="212529"/>
                </a:solidFill>
                <a:latin typeface="Calibri (tekst)"/>
              </a:rPr>
              <a:t>Giver faglig og social støtte</a:t>
            </a:r>
            <a:endParaRPr lang="da-DK" b="0" i="0" dirty="0">
              <a:solidFill>
                <a:srgbClr val="212529"/>
              </a:solidFill>
              <a:effectLst/>
              <a:latin typeface="Calibri (tekst)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0D5410-B572-2106-D88E-B2959177E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731" y="6356350"/>
            <a:ext cx="1696749" cy="374400"/>
          </a:xfrm>
          <a:prstGeom prst="rect">
            <a:avLst/>
          </a:prstGeom>
        </p:spPr>
      </p:pic>
      <p:pic>
        <p:nvPicPr>
          <p:cNvPr id="7" name="Pladsholder til indhold 6" descr="Et billede, der indeholder tekst, Font/skrifttype, Grafik, grafisk design&#10;&#10;Beskrivelsen er genereret automatisk">
            <a:extLst>
              <a:ext uri="{FF2B5EF4-FFF2-40B4-BE49-F238E27FC236}">
                <a16:creationId xmlns:a16="http://schemas.microsoft.com/office/drawing/2014/main" id="{7701ACC1-0279-8071-997B-CCF58C8C48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0105" y="289844"/>
            <a:ext cx="4385620" cy="624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8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76C71F-26E8-FC57-C974-567C0812D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731" y="6356350"/>
            <a:ext cx="1696749" cy="37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Hæftet består af fem redskaber</a:t>
            </a:r>
          </a:p>
        </p:txBody>
      </p:sp>
      <p:pic>
        <p:nvPicPr>
          <p:cNvPr id="6" name="Pladsholder til indhold 5" descr="Et billede, der indeholder tekst, skærmbillede, Font/skrifttype, logo&#10;&#10;Beskrivelsen er genereret automatisk">
            <a:extLst>
              <a:ext uri="{FF2B5EF4-FFF2-40B4-BE49-F238E27FC236}">
                <a16:creationId xmlns:a16="http://schemas.microsoft.com/office/drawing/2014/main" id="{45E74C5D-2C21-B4AF-56AA-2F4057620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94705" y="2463402"/>
            <a:ext cx="5314950" cy="2628900"/>
          </a:xfrm>
        </p:spPr>
      </p:pic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2453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76C71F-26E8-FC57-C974-567C0812D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731" y="6356350"/>
            <a:ext cx="1696749" cy="37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1. Spot hinandens styrker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4</a:t>
            </a:fld>
            <a:endParaRPr lang="da-DK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34EEB684-46F9-9C17-B991-3EE58A7F9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602" y="1690688"/>
            <a:ext cx="6632527" cy="194305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>
                <a:latin typeface="Calibri (tekst)"/>
              </a:rPr>
              <a:t>Formål:</a:t>
            </a:r>
            <a:br>
              <a:rPr lang="da-DK">
                <a:latin typeface="Calibri (tekst)"/>
              </a:rPr>
            </a:br>
            <a:r>
              <a:rPr lang="da-DK">
                <a:latin typeface="Calibri (tekst)"/>
              </a:rPr>
              <a:t>Fremme bevidsthed om hvad man gør, som virker</a:t>
            </a:r>
          </a:p>
          <a:p>
            <a:pPr marL="0" indent="0">
              <a:buNone/>
            </a:pPr>
            <a:endParaRPr lang="da-DK" sz="1300" i="1">
              <a:latin typeface="Calibri (tekst)"/>
            </a:endParaRPr>
          </a:p>
          <a:p>
            <a:pPr marL="0" indent="0">
              <a:buNone/>
            </a:pPr>
            <a:r>
              <a:rPr lang="da-DK" i="1">
                <a:latin typeface="Calibri (tekst)"/>
              </a:rPr>
              <a:t>10 min.</a:t>
            </a:r>
            <a:br>
              <a:rPr lang="da-DK" i="1">
                <a:latin typeface="Calibri (tekst)"/>
              </a:rPr>
            </a:br>
            <a:r>
              <a:rPr lang="da-DK" i="1">
                <a:latin typeface="Calibri (tekst)"/>
              </a:rPr>
              <a:t>To deltagere</a:t>
            </a:r>
            <a:endParaRPr lang="da-DK">
              <a:latin typeface="Calibri (tekst)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6D29C26-F0F1-488D-0133-F4C192FCCD92}"/>
              </a:ext>
            </a:extLst>
          </p:cNvPr>
          <p:cNvSpPr txBox="1"/>
          <p:nvPr/>
        </p:nvSpPr>
        <p:spPr>
          <a:xfrm>
            <a:off x="713780" y="3979069"/>
            <a:ext cx="5382220" cy="1139358"/>
          </a:xfrm>
          <a:prstGeom prst="rect">
            <a:avLst/>
          </a:prstGeom>
          <a:noFill/>
          <a:ln w="28575">
            <a:solidFill>
              <a:srgbClr val="00A3A7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2400" dirty="0"/>
              <a:t>Person A fortæller om en situation</a:t>
            </a:r>
          </a:p>
          <a:p>
            <a:pPr marL="0" indent="0">
              <a:buNone/>
            </a:pPr>
            <a:r>
              <a:rPr lang="da-DK" sz="2400" dirty="0"/>
              <a:t>Kollega bemærker styrker</a:t>
            </a:r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9D2BBE8-8ABF-3035-F0F9-900F237564A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509531" y="1396535"/>
            <a:ext cx="3968689" cy="39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76C71F-26E8-FC57-C974-567C0812D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731" y="6356350"/>
            <a:ext cx="1696749" cy="37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2. Sæt lærerige historier på dagsordenen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22038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>
                <a:latin typeface="Calibri (tekst)"/>
              </a:rPr>
              <a:t>Formål:</a:t>
            </a:r>
            <a:br>
              <a:rPr lang="da-DK" sz="2400">
                <a:latin typeface="Calibri (tekst)"/>
              </a:rPr>
            </a:br>
            <a:r>
              <a:rPr lang="da-DK" sz="2400">
                <a:latin typeface="Calibri (tekst)"/>
              </a:rPr>
              <a:t>Læring af hinandens erfaringer</a:t>
            </a:r>
            <a:endParaRPr lang="da-DK" sz="500" i="1">
              <a:latin typeface="Calibri (tekst)"/>
            </a:endParaRPr>
          </a:p>
          <a:p>
            <a:pPr marL="0" indent="0">
              <a:buNone/>
            </a:pPr>
            <a:r>
              <a:rPr lang="da-DK" sz="2400" i="1">
                <a:latin typeface="Calibri (tekst)"/>
              </a:rPr>
              <a:t>10 min.</a:t>
            </a:r>
            <a:br>
              <a:rPr lang="da-DK" sz="2400" i="1">
                <a:latin typeface="Calibri (tekst)"/>
              </a:rPr>
            </a:br>
            <a:r>
              <a:rPr lang="da-DK" sz="2400" i="1">
                <a:latin typeface="Calibri (tekst)"/>
              </a:rPr>
              <a:t>Én fortæller og hele personalegruppen deltager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5</a:t>
            </a:fld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280252D-5C35-D8C6-DD7E-F6740BC5B03E}"/>
              </a:ext>
            </a:extLst>
          </p:cNvPr>
          <p:cNvSpPr txBox="1"/>
          <p:nvPr/>
        </p:nvSpPr>
        <p:spPr>
          <a:xfrm>
            <a:off x="537687" y="4446429"/>
            <a:ext cx="4534376" cy="1200329"/>
          </a:xfrm>
          <a:prstGeom prst="rect">
            <a:avLst/>
          </a:prstGeom>
          <a:noFill/>
          <a:ln w="28575">
            <a:solidFill>
              <a:srgbClr val="00A3A7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2400" dirty="0"/>
              <a:t>Person A fortæller om situation</a:t>
            </a:r>
          </a:p>
          <a:p>
            <a:pPr marL="0" indent="0">
              <a:buNone/>
            </a:pPr>
            <a:r>
              <a:rPr lang="da-DK" sz="2400" dirty="0"/>
              <a:t>Kolleger stiller spørgsmål</a:t>
            </a:r>
          </a:p>
          <a:p>
            <a:pPr marL="0" indent="0">
              <a:buNone/>
            </a:pPr>
            <a:r>
              <a:rPr lang="da-DK" sz="2400"/>
              <a:t>Diskussion</a:t>
            </a:r>
            <a:endParaRPr lang="da-DK" sz="24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67ABE419-EED6-317B-E0B5-1EFCD50A967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031256" y="1828228"/>
            <a:ext cx="4384458" cy="43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2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76C71F-26E8-FC57-C974-567C0812D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731" y="6356350"/>
            <a:ext cx="1696749" cy="37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40" y="293102"/>
            <a:ext cx="10515600" cy="1325563"/>
          </a:xfrm>
        </p:spPr>
        <p:txBody>
          <a:bodyPr/>
          <a:lstStyle/>
          <a:p>
            <a:r>
              <a:rPr lang="da-DK"/>
              <a:t>3. Kom rundt om sagen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6</a:t>
            </a:fld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9F49511-0142-6AFC-06D3-A3DE8115BD34}"/>
              </a:ext>
            </a:extLst>
          </p:cNvPr>
          <p:cNvSpPr txBox="1"/>
          <p:nvPr/>
        </p:nvSpPr>
        <p:spPr>
          <a:xfrm>
            <a:off x="596640" y="1690688"/>
            <a:ext cx="52078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400">
                <a:latin typeface="Calibri (tekst)"/>
              </a:rPr>
              <a:t>Formål:</a:t>
            </a:r>
            <a:br>
              <a:rPr lang="da-DK" sz="2400">
                <a:latin typeface="Calibri (tekst)"/>
              </a:rPr>
            </a:br>
            <a:r>
              <a:rPr lang="da-DK" sz="2400">
                <a:latin typeface="Calibri (tekst)"/>
              </a:rPr>
              <a:t>Dialog med forskellige perspektiver</a:t>
            </a:r>
            <a:endParaRPr lang="da-DK" sz="2400" i="1">
              <a:latin typeface="Calibri (tekst)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6103F9A-7B36-580C-B776-DD6456D949A5}"/>
              </a:ext>
            </a:extLst>
          </p:cNvPr>
          <p:cNvSpPr txBox="1"/>
          <p:nvPr/>
        </p:nvSpPr>
        <p:spPr>
          <a:xfrm>
            <a:off x="646664" y="4550577"/>
            <a:ext cx="5794635" cy="830997"/>
          </a:xfrm>
          <a:prstGeom prst="rect">
            <a:avLst/>
          </a:prstGeom>
          <a:noFill/>
          <a:ln w="28575">
            <a:solidFill>
              <a:srgbClr val="00A3A7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a-DK" sz="2400" dirty="0"/>
              <a:t>Individuel refleksion og input</a:t>
            </a:r>
          </a:p>
          <a:p>
            <a:pPr marL="0" indent="0">
              <a:buNone/>
            </a:pPr>
            <a:r>
              <a:rPr lang="da-DK" sz="2400" dirty="0"/>
              <a:t>Konklusion og beslutning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F3AAADA-2F29-38D9-6AFA-512FCEA9AC55}"/>
              </a:ext>
            </a:extLst>
          </p:cNvPr>
          <p:cNvSpPr txBox="1"/>
          <p:nvPr/>
        </p:nvSpPr>
        <p:spPr>
          <a:xfrm>
            <a:off x="596640" y="3387343"/>
            <a:ext cx="48102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400" i="1"/>
              <a:t>1 time</a:t>
            </a:r>
          </a:p>
          <a:p>
            <a:pPr marL="0" indent="0">
              <a:buNone/>
            </a:pPr>
            <a:r>
              <a:rPr lang="da-DK" sz="2400" i="1"/>
              <a:t>Team / enhed – eller eksterne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DC31472-A5D8-5968-DC80-361D041C7ED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5400000">
            <a:off x="7280694" y="787160"/>
            <a:ext cx="4201694" cy="43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B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B176C71F-26E8-FC57-C974-567C0812D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731" y="6356350"/>
            <a:ext cx="1696749" cy="374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74D0BC-154D-CEA4-621E-D32CA8759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4. Trefarvet overblik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7B5C46-E4E7-532C-2CCF-FAF8CAAF4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72" y="1418009"/>
            <a:ext cx="7088809" cy="1756250"/>
          </a:xfrm>
        </p:spPr>
        <p:txBody>
          <a:bodyPr>
            <a:noAutofit/>
          </a:bodyPr>
          <a:lstStyle/>
          <a:p>
            <a:pPr marL="0" indent="0">
              <a:buClr>
                <a:srgbClr val="00A3A7"/>
              </a:buClr>
              <a:buNone/>
            </a:pPr>
            <a:endParaRPr lang="da-DK" sz="2400" dirty="0">
              <a:latin typeface="Calibri (tekst)"/>
            </a:endParaRPr>
          </a:p>
          <a:p>
            <a:pPr marL="0" indent="0">
              <a:buClr>
                <a:srgbClr val="00A3A7"/>
              </a:buClr>
              <a:buNone/>
            </a:pPr>
            <a:r>
              <a:rPr lang="da-DK" sz="2400" dirty="0">
                <a:latin typeface="Calibri (tekst)"/>
              </a:rPr>
              <a:t>Formål:</a:t>
            </a:r>
            <a:br>
              <a:rPr lang="da-DK" sz="2400" dirty="0">
                <a:latin typeface="Calibri (tekst)"/>
              </a:rPr>
            </a:br>
            <a:r>
              <a:rPr lang="da-DK" sz="2400" dirty="0">
                <a:latin typeface="Klavika Regular" panose="020B0506040000020004" pitchFamily="34" charset="0"/>
              </a:rPr>
              <a:t>Overblik over handlinger der fremmer eller hæmmer opgaveløsning</a:t>
            </a:r>
          </a:p>
          <a:p>
            <a:pPr marL="0" indent="0">
              <a:buClr>
                <a:srgbClr val="00A3A7"/>
              </a:buClr>
              <a:buNone/>
            </a:pPr>
            <a:endParaRPr lang="da-DK" sz="1000" i="1" dirty="0">
              <a:latin typeface="Calibri (tekst)"/>
            </a:endParaRPr>
          </a:p>
          <a:p>
            <a:pPr marL="0" indent="0">
              <a:buNone/>
            </a:pPr>
            <a:r>
              <a:rPr lang="da-DK" sz="2400" i="1" dirty="0">
                <a:latin typeface="Calibri (tekst)"/>
              </a:rPr>
              <a:t>30 min.</a:t>
            </a:r>
            <a:br>
              <a:rPr lang="da-DK" sz="2400" i="1" dirty="0">
                <a:latin typeface="Calibri (tekst)"/>
              </a:rPr>
            </a:br>
            <a:r>
              <a:rPr lang="da-DK" sz="2400" i="1" dirty="0">
                <a:latin typeface="Calibri (tekst)"/>
              </a:rPr>
              <a:t>Hele personalegruppen deltager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13BF157-6E79-B18E-F15A-14CE6A48F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7</a:t>
            </a:fld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76F12E7-B8F1-3CE8-97C6-284CA9972BFC}"/>
              </a:ext>
            </a:extLst>
          </p:cNvPr>
          <p:cNvSpPr txBox="1"/>
          <p:nvPr/>
        </p:nvSpPr>
        <p:spPr>
          <a:xfrm>
            <a:off x="618200" y="4503391"/>
            <a:ext cx="5725450" cy="769441"/>
          </a:xfrm>
          <a:prstGeom prst="rect">
            <a:avLst/>
          </a:prstGeom>
          <a:noFill/>
          <a:ln w="28575">
            <a:solidFill>
              <a:srgbClr val="00A3A7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200" b="1" dirty="0">
                <a:solidFill>
                  <a:schemeClr val="accent4">
                    <a:lumMod val="75000"/>
                  </a:schemeClr>
                </a:solidFill>
              </a:rPr>
              <a:t>Gule, </a:t>
            </a:r>
            <a:r>
              <a:rPr lang="da-DK" sz="2200" b="1" dirty="0">
                <a:solidFill>
                  <a:schemeClr val="accent6">
                    <a:lumMod val="50000"/>
                  </a:schemeClr>
                </a:solidFill>
              </a:rPr>
              <a:t>Grønne, </a:t>
            </a:r>
            <a:r>
              <a:rPr lang="da-DK" sz="2200" b="1" dirty="0">
                <a:solidFill>
                  <a:srgbClr val="C00000"/>
                </a:solidFill>
              </a:rPr>
              <a:t>Røde </a:t>
            </a:r>
            <a:r>
              <a:rPr lang="da-DK" sz="2200" dirty="0"/>
              <a:t>handlinger skrives på kort </a:t>
            </a:r>
          </a:p>
          <a:p>
            <a:pPr marL="0" indent="0">
              <a:buNone/>
            </a:pPr>
            <a:r>
              <a:rPr lang="da-DK" sz="2200" dirty="0">
                <a:sym typeface="Wingdings" panose="05000000000000000000" pitchFamily="2" charset="2"/>
              </a:rPr>
              <a:t> Handlingsplan</a:t>
            </a:r>
            <a:endParaRPr lang="da-DK" sz="2200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812AF80-18DA-D70F-8BD0-DB8EA9FD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7614649" y="1224973"/>
            <a:ext cx="4577351" cy="460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8DE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C31009-31DC-D66F-361E-25B1ED16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8" y="500062"/>
            <a:ext cx="6972301" cy="1325563"/>
          </a:xfrm>
        </p:spPr>
        <p:txBody>
          <a:bodyPr/>
          <a:lstStyle/>
          <a:p>
            <a:r>
              <a:rPr lang="da-DK"/>
              <a:t>5. Lynsparring i hverdagen 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CD94009-2C89-73C3-CE16-F9ADFB39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8</a:t>
            </a:fld>
            <a:endParaRPr lang="da-DK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660E46FE-189F-908C-71A1-ED630FC95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293" y="2418395"/>
            <a:ext cx="3945338" cy="23243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>
                <a:latin typeface="Calibri (tekst)"/>
              </a:rPr>
              <a:t>Formål:</a:t>
            </a:r>
            <a:br>
              <a:rPr lang="da-DK" sz="2400">
                <a:latin typeface="Calibri (tekst)"/>
              </a:rPr>
            </a:br>
            <a:r>
              <a:rPr lang="da-DK" sz="2400">
                <a:latin typeface="Calibri (tekst)"/>
              </a:rPr>
              <a:t>Refleksion og inspiration</a:t>
            </a:r>
          </a:p>
          <a:p>
            <a:pPr marL="0" indent="0">
              <a:buNone/>
            </a:pPr>
            <a:endParaRPr lang="da-DK" sz="1000" i="1">
              <a:latin typeface="Calibri (tekst)"/>
            </a:endParaRPr>
          </a:p>
          <a:p>
            <a:pPr marL="0" indent="0">
              <a:buNone/>
            </a:pPr>
            <a:r>
              <a:rPr lang="da-DK" sz="2400" i="1">
                <a:latin typeface="Calibri (tekst)"/>
              </a:rPr>
              <a:t>5 min.</a:t>
            </a:r>
            <a:br>
              <a:rPr lang="da-DK" sz="2400" i="1">
                <a:latin typeface="Calibri (tekst)"/>
              </a:rPr>
            </a:br>
            <a:r>
              <a:rPr lang="da-DK" sz="2400" i="1">
                <a:latin typeface="Calibri (tekst)"/>
              </a:rPr>
              <a:t>To kolleger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99A62B-E97E-1277-5F96-D80A7FF9E1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731" y="6356350"/>
            <a:ext cx="1696749" cy="374400"/>
          </a:xfrm>
          <a:prstGeom prst="rect">
            <a:avLst/>
          </a:prstGeom>
        </p:spPr>
      </p:pic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664986A-1CF3-96F8-0493-F71E9F757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773" y="6356350"/>
            <a:ext cx="1708953" cy="374400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E4918FA6-EA11-BDAC-6DC9-5496F2F1E737}"/>
              </a:ext>
            </a:extLst>
          </p:cNvPr>
          <p:cNvSpPr txBox="1"/>
          <p:nvPr/>
        </p:nvSpPr>
        <p:spPr>
          <a:xfrm>
            <a:off x="560070" y="4718565"/>
            <a:ext cx="4397693" cy="830997"/>
          </a:xfrm>
          <a:prstGeom prst="rect">
            <a:avLst/>
          </a:prstGeom>
          <a:noFill/>
          <a:ln w="28575">
            <a:solidFill>
              <a:srgbClr val="00A3A7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a-DK" sz="2400">
                <a:latin typeface="Calibri (tekst)"/>
              </a:rPr>
              <a:t>Person A fortæller om problem</a:t>
            </a:r>
          </a:p>
          <a:p>
            <a:pPr marL="0" indent="0">
              <a:buNone/>
            </a:pPr>
            <a:r>
              <a:rPr lang="da-DK" sz="2400">
                <a:latin typeface="Calibri (tekst)"/>
              </a:rPr>
              <a:t>Person B stiller spørgsmål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70F5D9E-1B34-2DFD-1CD4-EB8F3D0BBA5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6565106" y="664368"/>
            <a:ext cx="5376862" cy="474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CE1FA3-EB69-5A76-B405-636F5F89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2577307"/>
          </a:xfrm>
        </p:spPr>
        <p:txBody>
          <a:bodyPr>
            <a:normAutofit/>
          </a:bodyPr>
          <a:lstStyle/>
          <a:p>
            <a:pPr algn="ctr"/>
            <a:r>
              <a:rPr lang="da-DK" i="1">
                <a:solidFill>
                  <a:schemeClr val="bg1"/>
                </a:solidFill>
              </a:rPr>
              <a:t>”</a:t>
            </a:r>
            <a:r>
              <a:rPr lang="da-DK">
                <a:solidFill>
                  <a:schemeClr val="bg1"/>
                </a:solidFill>
              </a:rPr>
              <a:t>Tværtimod. Jeg er i en positiv energispiral. G</a:t>
            </a:r>
            <a:r>
              <a:rPr lang="da-DK" b="0">
                <a:solidFill>
                  <a:schemeClr val="bg1"/>
                </a:solidFill>
                <a:effectLst/>
              </a:rPr>
              <a:t>o</a:t>
            </a:r>
            <a:r>
              <a:rPr lang="da-DK" b="0" i="0">
                <a:solidFill>
                  <a:schemeClr val="bg1"/>
                </a:solidFill>
                <a:effectLst/>
              </a:rPr>
              <a:t>de diskussioner giver mere energi og glæde til arbejdet, end det tager.”</a:t>
            </a:r>
            <a:br>
              <a:rPr lang="da-DK" i="1">
                <a:solidFill>
                  <a:schemeClr val="bg1"/>
                </a:solidFill>
              </a:rPr>
            </a:br>
            <a:r>
              <a:rPr lang="da-DK" i="1">
                <a:solidFill>
                  <a:schemeClr val="bg1"/>
                </a:solidFill>
              </a:rPr>
              <a:t> </a:t>
            </a:r>
            <a:r>
              <a:rPr lang="da-DK" sz="3100" i="1">
                <a:solidFill>
                  <a:schemeClr val="bg1"/>
                </a:solidFill>
              </a:rPr>
              <a:t>Karina Pedersen, Socialrådgiver, Socialraadgiverne.dk</a:t>
            </a:r>
            <a:endParaRPr lang="da-DK" i="1">
              <a:solidFill>
                <a:schemeClr val="bg1"/>
              </a:solidFill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C5FBF25-5A65-FC62-F40B-F318AF40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10F0F-0A71-6A48-AAD6-EB3A077EE618}" type="slidenum">
              <a:rPr lang="da-DK" smtClean="0"/>
              <a:t>9</a:t>
            </a:fld>
            <a:endParaRPr lang="da-DK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3394BC-9B90-8886-B54D-AF786C9A0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731" y="6356350"/>
            <a:ext cx="1696749" cy="3744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1435910-574F-6B33-5F45-662BB87632FA}"/>
              </a:ext>
            </a:extLst>
          </p:cNvPr>
          <p:cNvSpPr txBox="1"/>
          <p:nvPr/>
        </p:nvSpPr>
        <p:spPr>
          <a:xfrm>
            <a:off x="513106" y="926048"/>
            <a:ext cx="9469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>
                <a:solidFill>
                  <a:schemeClr val="bg1"/>
                </a:solidFill>
              </a:rPr>
              <a:t>”</a:t>
            </a:r>
            <a:r>
              <a:rPr lang="da-DK" sz="4000">
                <a:solidFill>
                  <a:schemeClr val="bg1"/>
                </a:solidFill>
                <a:latin typeface="+mj-lt"/>
              </a:rPr>
              <a:t>Kan man blive træt af al den sparring?”</a:t>
            </a:r>
          </a:p>
        </p:txBody>
      </p:sp>
    </p:spTree>
    <p:extLst>
      <p:ext uri="{BB962C8B-B14F-4D97-AF65-F5344CB8AC3E}">
        <p14:creationId xmlns:p14="http://schemas.microsoft.com/office/powerpoint/2010/main" val="1388667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0" id="{C3DD7B4C-0770-4441-A204-A0551DC77235}" vid="{364202E2-F17B-E84D-8349-AAD7D957B55F}"/>
    </a:ext>
  </a:extLst>
</a:theme>
</file>

<file path=ppt/theme/theme2.xml><?xml version="1.0" encoding="utf-8"?>
<a:theme xmlns:a="http://schemas.openxmlformats.org/drawingml/2006/main" name="1_Custom Design">
  <a:themeElements>
    <a:clrScheme name="Besøgsteam farvepalette">
      <a:dk1>
        <a:sysClr val="windowText" lastClr="000000"/>
      </a:dk1>
      <a:lt1>
        <a:sysClr val="window" lastClr="FFFFFF"/>
      </a:lt1>
      <a:dk2>
        <a:srgbClr val="3C6E87"/>
      </a:dk2>
      <a:lt2>
        <a:srgbClr val="F2F2F2"/>
      </a:lt2>
      <a:accent1>
        <a:srgbClr val="3C6E87"/>
      </a:accent1>
      <a:accent2>
        <a:srgbClr val="01A0A4"/>
      </a:accent2>
      <a:accent3>
        <a:srgbClr val="96C31E"/>
      </a:accent3>
      <a:accent4>
        <a:srgbClr val="95CDDC"/>
      </a:accent4>
      <a:accent5>
        <a:srgbClr val="D3D2BE"/>
      </a:accent5>
      <a:accent6>
        <a:srgbClr val="FFE264"/>
      </a:accent6>
      <a:hlink>
        <a:srgbClr val="EB5A0B"/>
      </a:hlink>
      <a:folHlink>
        <a:srgbClr val="F59B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0" id="{C3DD7B4C-0770-4441-A204-A0551DC77235}" vid="{6952F667-9BC4-A546-AF34-1217D7C49CAD}"/>
    </a:ext>
  </a:extLst>
</a:theme>
</file>

<file path=ppt/theme/theme3.xml><?xml version="1.0" encoding="utf-8"?>
<a:theme xmlns:a="http://schemas.openxmlformats.org/drawingml/2006/main" name="2_Custom Design">
  <a:themeElements>
    <a:clrScheme name="Besøgsteam farvepalette">
      <a:dk1>
        <a:sysClr val="windowText" lastClr="000000"/>
      </a:dk1>
      <a:lt1>
        <a:sysClr val="window" lastClr="FFFFFF"/>
      </a:lt1>
      <a:dk2>
        <a:srgbClr val="3C6E87"/>
      </a:dk2>
      <a:lt2>
        <a:srgbClr val="F2F2F2"/>
      </a:lt2>
      <a:accent1>
        <a:srgbClr val="3C6E87"/>
      </a:accent1>
      <a:accent2>
        <a:srgbClr val="01A0A4"/>
      </a:accent2>
      <a:accent3>
        <a:srgbClr val="96C31E"/>
      </a:accent3>
      <a:accent4>
        <a:srgbClr val="95CDDC"/>
      </a:accent4>
      <a:accent5>
        <a:srgbClr val="D3D2BE"/>
      </a:accent5>
      <a:accent6>
        <a:srgbClr val="FFE264"/>
      </a:accent6>
      <a:hlink>
        <a:srgbClr val="EB5A0B"/>
      </a:hlink>
      <a:folHlink>
        <a:srgbClr val="F59B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0" id="{C3DD7B4C-0770-4441-A204-A0551DC77235}" vid="{53BD649E-FAC4-664A-A83B-8B41492A9843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14753d-56ab-4c42-bab7-4ccb035b48f7" xsi:nil="true"/>
    <lcf76f155ced4ddcb4097134ff3c332f xmlns="92ecdea6-df05-4245-ad13-a4e07777531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202172A6954408F5BE23ABD884B73" ma:contentTypeVersion="14" ma:contentTypeDescription="Create a new document." ma:contentTypeScope="" ma:versionID="7b1fd188986fbc50c1c967b889c2e99d">
  <xsd:schema xmlns:xsd="http://www.w3.org/2001/XMLSchema" xmlns:xs="http://www.w3.org/2001/XMLSchema" xmlns:p="http://schemas.microsoft.com/office/2006/metadata/properties" xmlns:ns2="92ecdea6-df05-4245-ad13-a4e077775315" xmlns:ns3="f614753d-56ab-4c42-bab7-4ccb035b48f7" targetNamespace="http://schemas.microsoft.com/office/2006/metadata/properties" ma:root="true" ma:fieldsID="ea9f62add4862a1d5931c28dad2c3ec7" ns2:_="" ns3:_="">
    <xsd:import namespace="92ecdea6-df05-4245-ad13-a4e077775315"/>
    <xsd:import namespace="f614753d-56ab-4c42-bab7-4ccb035b4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cdea6-df05-4245-ad13-a4e077775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059fb8e-7674-4007-8b0c-c8fa4feca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753d-56ab-4c42-bab7-4ccb035b48f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d46600-f5e4-4530-b8c3-cef917336838}" ma:internalName="TaxCatchAll" ma:showField="CatchAllData" ma:web="f614753d-56ab-4c42-bab7-4ccb035b48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90E049C-A9AF-4684-BFD1-652CE6080942}">
  <ds:schemaRefs>
    <ds:schemaRef ds:uri="3b7ab38d-a901-4bfd-a36e-87c841cceaeb"/>
    <ds:schemaRef ds:uri="a6cbc550-43e9-4722-bc68-c8561970d8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614753d-56ab-4c42-bab7-4ccb035b48f7"/>
    <ds:schemaRef ds:uri="92ecdea6-df05-4245-ad13-a4e077775315"/>
  </ds:schemaRefs>
</ds:datastoreItem>
</file>

<file path=customXml/itemProps2.xml><?xml version="1.0" encoding="utf-8"?>
<ds:datastoreItem xmlns:ds="http://schemas.openxmlformats.org/officeDocument/2006/customXml" ds:itemID="{72C78BA9-94B9-448C-9A04-D773B2A53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ecdea6-df05-4245-ad13-a4e077775315"/>
    <ds:schemaRef ds:uri="f614753d-56ab-4c42-bab7-4ccb035b48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61D119-468F-494C-A5DD-E1454B40D1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39</TotalTime>
  <Words>521</Words>
  <Application>Microsoft Office PowerPoint</Application>
  <PresentationFormat>Widescreen</PresentationFormat>
  <Paragraphs>85</Paragraphs>
  <Slides>10</Slides>
  <Notes>10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(tekst)</vt:lpstr>
      <vt:lpstr>Calibri Light</vt:lpstr>
      <vt:lpstr>Klavika Regular</vt:lpstr>
      <vt:lpstr>Segoe UI</vt:lpstr>
      <vt:lpstr>Office-tema</vt:lpstr>
      <vt:lpstr>1_Custom Design</vt:lpstr>
      <vt:lpstr>2_Custom Design</vt:lpstr>
      <vt:lpstr>Kollegial Sparring i hverdagen</vt:lpstr>
      <vt:lpstr>Hvorfor er sparring i  hverdagen vigtig?</vt:lpstr>
      <vt:lpstr>Hæftet består af fem redskaber</vt:lpstr>
      <vt:lpstr>1. Spot hinandens styrker</vt:lpstr>
      <vt:lpstr>2. Sæt lærerige historier på dagsordenen</vt:lpstr>
      <vt:lpstr>3. Kom rundt om sagen</vt:lpstr>
      <vt:lpstr>4. Trefarvet overblik</vt:lpstr>
      <vt:lpstr>5. Lynsparring i hverdagen </vt:lpstr>
      <vt:lpstr>”Tværtimod. Jeg er i en positiv energispiral. Gode diskussioner giver mere energi og glæde til arbejdet, end det tager.”  Karina Pedersen, Socialrådgiver, Socialraadgiverne.dk</vt:lpstr>
      <vt:lpstr>Kollegial sparring i hverdagen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Kollegial Sparring i hverdagen</dc:title>
  <dc:creator>Ida Tryg Grue</dc:creator>
  <cp:lastModifiedBy>Lise Keller</cp:lastModifiedBy>
  <cp:revision>3</cp:revision>
  <dcterms:created xsi:type="dcterms:W3CDTF">2023-11-06T10:27:13Z</dcterms:created>
  <dcterms:modified xsi:type="dcterms:W3CDTF">2023-11-24T06:58:02Z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_dlc_DocIdItemGuid">
    <vt:lpwstr>061d0790-26a6-43ca-8327-bf633c475a68</vt:lpwstr>
  </property>
  <property fmtid="{D5CDD505-2E9C-101B-9397-08002B2CF9AE}" pid="4" name="ContentTypeId">
    <vt:lpwstr>0x010100FCD202172A6954408F5BE23ABD884B73</vt:lpwstr>
  </property>
</Properties>
</file>