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69" r:id="rId1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D323-2F51-D44F-8D21-34316734E0D7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0558-AA22-0C40-BB4D-88FA969782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72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 tovholdergruppe: ”Forandringer og stress” indeholder</a:t>
            </a:r>
            <a:r>
              <a:rPr lang="da-DK" baseline="0" dirty="0"/>
              <a:t> flere processer rettet mod forskellige niveauer i organisationen. Denne proces er tiltænkt individet; dvs. den handler om, hvordan man som individ kan arbejde stressforebyggende i en forandringsproces. Selvom processen retter sig mod individet laves den dog i grupper på op til 10 personer og kan derfor godt laves sammenhængende med processen rettet mod arbejdsgruppen, der også er at finde i værktøj 10.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31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73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6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99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24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Denne slide er medtaget for at huske jer på, at det er vigtigt, at I,</a:t>
            </a:r>
            <a:r>
              <a:rPr lang="da-DK" baseline="0" dirty="0"/>
              <a:t> inden I går i gang med selve metoden, sikrer jer, at alle ved præcis, hvilke forandringer, der er tale om.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Sørg</a:t>
            </a:r>
            <a:r>
              <a:rPr lang="da-DK" baseline="0" dirty="0"/>
              <a:t> for rigeligt med post-</a:t>
            </a:r>
            <a:r>
              <a:rPr lang="da-DK" baseline="0" dirty="0" err="1"/>
              <a:t>its</a:t>
            </a:r>
            <a:r>
              <a:rPr lang="da-DK" baseline="0" dirty="0"/>
              <a:t> og at finde et stykke væg eller en tavle, hvor alle post-</a:t>
            </a:r>
            <a:r>
              <a:rPr lang="da-DK" baseline="0" dirty="0" err="1"/>
              <a:t>its</a:t>
            </a:r>
            <a:r>
              <a:rPr lang="da-DK" baseline="0" dirty="0"/>
              <a:t> kan blive hængt op.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Sørg</a:t>
            </a:r>
            <a:r>
              <a:rPr lang="da-DK" baseline="0" dirty="0"/>
              <a:t> for rigeligt med post-</a:t>
            </a:r>
            <a:r>
              <a:rPr lang="da-DK" baseline="0" dirty="0" err="1"/>
              <a:t>its</a:t>
            </a:r>
            <a:r>
              <a:rPr lang="da-DK" baseline="0" dirty="0"/>
              <a:t> og at finde et stykke væg eller en tavle, hvor alle post-</a:t>
            </a:r>
            <a:r>
              <a:rPr lang="da-DK" baseline="0" dirty="0" err="1"/>
              <a:t>its</a:t>
            </a:r>
            <a:r>
              <a:rPr lang="da-DK" baseline="0" dirty="0"/>
              <a:t> kan blive hængt op.</a:t>
            </a:r>
            <a:br>
              <a:rPr lang="da-DK" baseline="0" dirty="0"/>
            </a:br>
            <a:r>
              <a:rPr lang="da-DK" baseline="0" dirty="0"/>
              <a:t>Når stregerne er sat, sørger I for, at bunken med post-</a:t>
            </a:r>
            <a:r>
              <a:rPr lang="da-DK" baseline="0" dirty="0" err="1"/>
              <a:t>its</a:t>
            </a:r>
            <a:r>
              <a:rPr lang="da-DK" baseline="0" dirty="0"/>
              <a:t>, der har fået flest streger, har en passende størrelse ift., hvad der er tid til at diskutere i næste fase.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bQOiV4078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Værktøj 10: Forandringer og stress - Individet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Kritikfasen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71601" y="1859802"/>
            <a:ext cx="6393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Hver især: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Tøm hovedet for idéer til, hvad der vil garantere et dårligt psykisk arbejdsmiljø og lav trivsel i forbindelse med forandringen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Skriv hver enkelt idé ned på en post-it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Placér alle dine post-</a:t>
            </a:r>
            <a:r>
              <a:rPr lang="da-DK" dirty="0" err="1"/>
              <a:t>its</a:t>
            </a:r>
            <a:r>
              <a:rPr lang="da-DK" dirty="0"/>
              <a:t> på væggen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AD0642-BBBE-46C0-A9C4-6AD1F2AB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1928" y="2122636"/>
            <a:ext cx="1093402" cy="10127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7F52E0-0DBC-4AF6-9A7F-03DE4E517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6891" y="404897"/>
            <a:ext cx="1093402" cy="10127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069DDF-31A7-4E39-B1B4-56C678F40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688" y="4760308"/>
            <a:ext cx="1093402" cy="10127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D23DCC-AAE3-4EF2-BABA-7DAFE6343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6489" y="4887289"/>
            <a:ext cx="914400" cy="9810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434E26-C366-4239-8950-6ED5BBCBC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1290" y="3685132"/>
            <a:ext cx="914400" cy="9810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9B5520-76C3-4AD4-9AF6-E522BEAC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089" y="707965"/>
            <a:ext cx="914400" cy="9810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C9F1AA-6831-4A36-B2BA-344010D80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4703" y="5602287"/>
            <a:ext cx="914400" cy="9810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8AEEB6-5830-4550-BA0B-3592DC435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245" y="103876"/>
            <a:ext cx="914400" cy="9810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04A4327-FE89-499F-A7CB-C0CA8E73B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4229" y="1521953"/>
            <a:ext cx="914400" cy="981075"/>
          </a:xfrm>
          <a:prstGeom prst="rect">
            <a:avLst/>
          </a:prstGeom>
        </p:spPr>
      </p:pic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C1E088A0-AAB2-4520-B456-6E02344C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" name="Pladsholder til indhold 3" descr="BFA_CMYK.JPG">
            <a:extLst>
              <a:ext uri="{FF2B5EF4-FFF2-40B4-BE49-F238E27FC236}">
                <a16:creationId xmlns:a16="http://schemas.microsoft.com/office/drawing/2014/main" id="{ECE78BC0-ECF0-4EC5-BAAB-BC6E306466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Kritikfasen II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71601" y="1859802"/>
            <a:ext cx="63937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Hver især: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Læs alle post-</a:t>
            </a:r>
            <a:r>
              <a:rPr lang="da-DK" dirty="0" err="1"/>
              <a:t>its</a:t>
            </a:r>
            <a:r>
              <a:rPr lang="da-DK" dirty="0"/>
              <a:t> på væggen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Sæt en streg ud for de tre idéer/post-</a:t>
            </a:r>
            <a:r>
              <a:rPr lang="da-DK" dirty="0" err="1"/>
              <a:t>its</a:t>
            </a:r>
            <a:r>
              <a:rPr lang="da-DK" dirty="0"/>
              <a:t>, som du vurderer, med størst sikkerhed vil bringe et dårligt psykisk arbejdsmiljø med sig.</a:t>
            </a:r>
          </a:p>
          <a:p>
            <a:pPr marL="342900" indent="-342900">
              <a:buAutoNum type="arabicPeriod"/>
            </a:pPr>
            <a:endParaRPr lang="da-DK" dirty="0"/>
          </a:p>
          <a:p>
            <a:r>
              <a:rPr lang="da-DK" b="1" dirty="0"/>
              <a:t>Fælles:</a:t>
            </a:r>
          </a:p>
          <a:p>
            <a:r>
              <a:rPr lang="da-DK" dirty="0"/>
              <a:t>Saml de post-</a:t>
            </a:r>
            <a:r>
              <a:rPr lang="da-DK" dirty="0" err="1"/>
              <a:t>its</a:t>
            </a:r>
            <a:r>
              <a:rPr lang="da-DK" dirty="0"/>
              <a:t>, der har fået flest streger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ABBA7C1-9CC4-4876-9F09-FDEBAAEBE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1928" y="2122636"/>
            <a:ext cx="1093402" cy="10127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ADC1C98-8DDF-413E-AF57-A196269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6891" y="404897"/>
            <a:ext cx="1093402" cy="101274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DE7EEB8-6CF6-45C7-A527-39AFBD13B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688" y="4760308"/>
            <a:ext cx="1093402" cy="101274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A6EA193-75D6-47AB-8C6C-947C6934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6489" y="4887289"/>
            <a:ext cx="914400" cy="9810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9B7D516-3C85-4A47-BFE8-2DE0C92A9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1290" y="3685132"/>
            <a:ext cx="914400" cy="9810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52D9173-1A38-4E72-A122-EE8F4F356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089" y="707965"/>
            <a:ext cx="914400" cy="98107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8A23B8C-4679-48E6-B186-7CC922C93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4703" y="5602287"/>
            <a:ext cx="914400" cy="9810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9EBB891-A43B-4B35-9AF9-6ED2E17C7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245" y="103876"/>
            <a:ext cx="914400" cy="98107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0F59A81-DD85-41FF-BADF-B30D0CCFD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64229" y="1521953"/>
            <a:ext cx="914400" cy="981075"/>
          </a:xfrm>
          <a:prstGeom prst="rect">
            <a:avLst/>
          </a:prstGeom>
        </p:spPr>
      </p:pic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32A9827A-F905-4996-859E-0C01EA5C1D69}"/>
              </a:ext>
            </a:extLst>
          </p:cNvPr>
          <p:cNvCxnSpPr/>
          <p:nvPr/>
        </p:nvCxnSpPr>
        <p:spPr>
          <a:xfrm>
            <a:off x="3919103" y="5602287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60DF07E5-DE81-48A1-B634-4424704CD9CB}"/>
              </a:ext>
            </a:extLst>
          </p:cNvPr>
          <p:cNvCxnSpPr/>
          <p:nvPr/>
        </p:nvCxnSpPr>
        <p:spPr>
          <a:xfrm>
            <a:off x="4018178" y="5543576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C63EC82E-BA85-4439-8EB3-A0194688E066}"/>
              </a:ext>
            </a:extLst>
          </p:cNvPr>
          <p:cNvCxnSpPr/>
          <p:nvPr/>
        </p:nvCxnSpPr>
        <p:spPr>
          <a:xfrm>
            <a:off x="4127928" y="5479153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379D9D54-04C1-49EF-A0E3-EBBB9D3D98E4}"/>
              </a:ext>
            </a:extLst>
          </p:cNvPr>
          <p:cNvCxnSpPr/>
          <p:nvPr/>
        </p:nvCxnSpPr>
        <p:spPr>
          <a:xfrm>
            <a:off x="7162721" y="4121896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FE24592C-6D03-4373-84E6-C91655C17ACB}"/>
              </a:ext>
            </a:extLst>
          </p:cNvPr>
          <p:cNvCxnSpPr/>
          <p:nvPr/>
        </p:nvCxnSpPr>
        <p:spPr>
          <a:xfrm>
            <a:off x="7044868" y="4181697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6133C0B2-4967-4CFF-9E8C-B2114B53E73C}"/>
              </a:ext>
            </a:extLst>
          </p:cNvPr>
          <p:cNvCxnSpPr/>
          <p:nvPr/>
        </p:nvCxnSpPr>
        <p:spPr>
          <a:xfrm>
            <a:off x="8200060" y="1508988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0F416B90-F2A2-48DA-B17D-536E51A145A8}"/>
              </a:ext>
            </a:extLst>
          </p:cNvPr>
          <p:cNvCxnSpPr/>
          <p:nvPr/>
        </p:nvCxnSpPr>
        <p:spPr>
          <a:xfrm>
            <a:off x="4214642" y="5414730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C94EF9-4F0F-4183-B786-F59EA7104764}"/>
              </a:ext>
            </a:extLst>
          </p:cNvPr>
          <p:cNvCxnSpPr>
            <a:cxnSpLocks/>
          </p:cNvCxnSpPr>
          <p:nvPr/>
        </p:nvCxnSpPr>
        <p:spPr>
          <a:xfrm flipH="1">
            <a:off x="3948976" y="5452922"/>
            <a:ext cx="389829" cy="4814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8362489C-7EB0-40AD-90BE-02AB37B39B0D}"/>
              </a:ext>
            </a:extLst>
          </p:cNvPr>
          <p:cNvCxnSpPr/>
          <p:nvPr/>
        </p:nvCxnSpPr>
        <p:spPr>
          <a:xfrm>
            <a:off x="8292854" y="1474010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FBECCBA1-C617-4120-9705-4E93557AAC8C}"/>
              </a:ext>
            </a:extLst>
          </p:cNvPr>
          <p:cNvCxnSpPr/>
          <p:nvPr/>
        </p:nvCxnSpPr>
        <p:spPr>
          <a:xfrm>
            <a:off x="8394841" y="1439032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1DAD4B72-6E5D-4DAC-B127-91F97D98C2C1}"/>
              </a:ext>
            </a:extLst>
          </p:cNvPr>
          <p:cNvCxnSpPr/>
          <p:nvPr/>
        </p:nvCxnSpPr>
        <p:spPr>
          <a:xfrm>
            <a:off x="2198421" y="4887289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99F9AAFC-D734-49C3-91E7-F0B1D4322439}"/>
              </a:ext>
            </a:extLst>
          </p:cNvPr>
          <p:cNvCxnSpPr/>
          <p:nvPr/>
        </p:nvCxnSpPr>
        <p:spPr>
          <a:xfrm>
            <a:off x="341076" y="1239363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719E709A-7307-464E-8157-55E040C638D9}"/>
              </a:ext>
            </a:extLst>
          </p:cNvPr>
          <p:cNvCxnSpPr/>
          <p:nvPr/>
        </p:nvCxnSpPr>
        <p:spPr>
          <a:xfrm>
            <a:off x="216824" y="1315491"/>
            <a:ext cx="157138" cy="41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ladsholder til indhold 41">
            <a:extLst>
              <a:ext uri="{FF2B5EF4-FFF2-40B4-BE49-F238E27FC236}">
                <a16:creationId xmlns:a16="http://schemas.microsoft.com/office/drawing/2014/main" id="{FDDD5682-54F6-46CB-9231-4E148DC3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3" name="Pladsholder til indhold 3" descr="BFA_CMYK.JPG">
            <a:extLst>
              <a:ext uri="{FF2B5EF4-FFF2-40B4-BE49-F238E27FC236}">
                <a16:creationId xmlns:a16="http://schemas.microsoft.com/office/drawing/2014/main" id="{DDF93CF4-4B02-484F-BF28-8619352DE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Forebyggelsesfasen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71601" y="1859802"/>
            <a:ext cx="63937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Gennemgang af de udvalgte idéer fra kritikfasen én for én:</a:t>
            </a:r>
          </a:p>
          <a:p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Drøft idéer til, hvordan I kan forhindre de dårlige scenarier</a:t>
            </a:r>
            <a:br>
              <a:rPr lang="da-DK" dirty="0"/>
            </a:b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Skriv alle løsningsforslag på post-</a:t>
            </a:r>
            <a:r>
              <a:rPr lang="da-DK" dirty="0" err="1"/>
              <a:t>its</a:t>
            </a:r>
            <a:r>
              <a:rPr lang="da-DK" dirty="0"/>
              <a:t> og sæt dem under de pågældende kritiske punkter på væggen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F339A1-6629-46BA-9A78-75363EDF8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6854" y="4265614"/>
            <a:ext cx="2908089" cy="182155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D4A21EC-2848-4B00-B3D9-85546E19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0EBC573D-E50D-4228-A337-DB0302CB9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Forebyggelsesfasen II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71601" y="1859802"/>
            <a:ext cx="639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Diskussion i plenum:</a:t>
            </a:r>
          </a:p>
          <a:p>
            <a:endParaRPr lang="da-DK" dirty="0"/>
          </a:p>
          <a:p>
            <a:r>
              <a:rPr lang="da-DK" i="1" dirty="0"/>
              <a:t>Hvilke af de forebyggende idéer kan omsættes til konkrete handlingsplaner for høj trivsel i forandringen?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76366-875F-46F1-A30E-6F851684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526" y="4030070"/>
            <a:ext cx="3841101" cy="2189428"/>
          </a:xfrm>
          <a:prstGeom prst="rect">
            <a:avLst/>
          </a:prstGeom>
        </p:spPr>
      </p:pic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8E64BC8B-1BBE-429A-83EB-E5FA2A5E6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8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Forebyggelsesfasen III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371601" y="1859802"/>
            <a:ext cx="63937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Refleksion:</a:t>
            </a:r>
          </a:p>
          <a:p>
            <a:endParaRPr lang="da-DK" i="1" dirty="0"/>
          </a:p>
          <a:p>
            <a:pPr marL="342900" indent="-342900">
              <a:buAutoNum type="arabicPeriod"/>
            </a:pPr>
            <a:r>
              <a:rPr lang="da-DK" dirty="0"/>
              <a:t>Hvad har I fået ud af øvelsen?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Hvilke idéer vil du selv kunne gå hjem og arbejde videre med og hvilke skal tages videre i andre fora?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F2FCF4-24E4-417F-8C1C-E5505A6F9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133580" y="3809630"/>
            <a:ext cx="4361934" cy="2164445"/>
          </a:xfrm>
          <a:prstGeom prst="rect">
            <a:avLst/>
          </a:prstGeom>
        </p:spPr>
      </p:pic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98CC6E94-849E-437A-9B33-DCA699CE1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072126" y="1997466"/>
            <a:ext cx="688624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Oplæg: </a:t>
            </a:r>
            <a:r>
              <a:rPr lang="da-DK" dirty="0"/>
              <a:t>Hvad er stress og kilder til stress ved forandringer</a:t>
            </a:r>
          </a:p>
          <a:p>
            <a:endParaRPr lang="da-DK" dirty="0"/>
          </a:p>
          <a:p>
            <a:r>
              <a:rPr lang="da-DK" b="1" dirty="0"/>
              <a:t>Oplæg: </a:t>
            </a:r>
            <a:r>
              <a:rPr lang="da-DK" dirty="0"/>
              <a:t>Hvem skal gøre hvad og introduktion til omvendt brainstorming</a:t>
            </a:r>
          </a:p>
          <a:p>
            <a:endParaRPr lang="da-DK" dirty="0"/>
          </a:p>
          <a:p>
            <a:r>
              <a:rPr lang="da-DK" b="1" dirty="0"/>
              <a:t>Øvelse: </a:t>
            </a:r>
            <a:r>
              <a:rPr lang="da-DK" dirty="0"/>
              <a:t>Omvendt brainstorming</a:t>
            </a:r>
          </a:p>
          <a:p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D809A6-2ACC-4FD3-968C-8D79F5FB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941" y="274638"/>
            <a:ext cx="2548859" cy="1777984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A197142-5368-4D99-85D0-496F30C7A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F7940E8A-8BD3-4E6A-9A89-4C3AA4449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er stress?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105647" y="2002118"/>
            <a:ext cx="7097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Kortvarig stress betegner en tilstand, hvor vi mobiliserer ekstra kræfter i en kravsituation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Stress kan forstås både fysiologisk, psykologisk og socialt – og både fysiologiske, psykologiske og sociale </a:t>
            </a:r>
            <a:r>
              <a:rPr lang="da-DK" dirty="0" err="1"/>
              <a:t>stressorer</a:t>
            </a:r>
            <a:r>
              <a:rPr lang="da-DK" dirty="0"/>
              <a:t> kan få os til at opleve stress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Stress som begreb har udviklet sig siden 30’erne og frem til i dag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69A604-28E1-4BDF-AE3A-BC53C6E54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5641" y="4270892"/>
            <a:ext cx="2111279" cy="1701628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99FA50C0-A059-4ACD-9087-42C917C4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6BC63996-7897-40A4-B3A5-B083B460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stress?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0798" y="2099732"/>
            <a:ext cx="490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Hør Pia Ryom fortælle om stressbegrebet og den fysiologiske, psykologiske og sociale stress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189725" y="2877426"/>
            <a:ext cx="681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https://www.youtube.com/watch?v=oCbQOiV4078&amp;feature=youtu.be</a:t>
            </a:r>
            <a:endParaRPr lang="en-US" dirty="0"/>
          </a:p>
          <a:p>
            <a:endParaRPr lang="da-DK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D6C378-5B30-405E-B1FD-A9AA12E52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19" y="3627452"/>
            <a:ext cx="2542602" cy="2505211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E583933-4F6B-493D-9842-7E94DB1E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BE2F4351-96B2-47E2-B8D2-31CA1EA47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til stress ved forandringer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45952" y="1417638"/>
            <a:ext cx="7179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Traditionelle:</a:t>
            </a:r>
          </a:p>
          <a:p>
            <a:r>
              <a:rPr lang="da-DK" dirty="0"/>
              <a:t>	Ændringer i arbejdsgange, usikkerhed på egne kvalifikationer, 	forandring opleves som synonym med nedskæring.</a:t>
            </a:r>
          </a:p>
          <a:p>
            <a:endParaRPr lang="da-DK" dirty="0"/>
          </a:p>
          <a:p>
            <a:r>
              <a:rPr lang="da-DK" b="1" dirty="0"/>
              <a:t>Relationelle:</a:t>
            </a:r>
          </a:p>
          <a:p>
            <a:r>
              <a:rPr lang="da-DK" dirty="0"/>
              <a:t>	Nye krav kan føre til usikkerheder, som kan føre til konflikter i 	arbejdsgruppen, rolleuklarhed kan skabe konflikter og borgere/	brugere/patienter kan opleves krævende, fordi de ikke forstår 	(grunden til) forandringen.</a:t>
            </a:r>
          </a:p>
          <a:p>
            <a:endParaRPr lang="da-DK" dirty="0"/>
          </a:p>
          <a:p>
            <a:r>
              <a:rPr lang="da-DK" b="1" dirty="0"/>
              <a:t>Moderne:</a:t>
            </a:r>
          </a:p>
          <a:p>
            <a:r>
              <a:rPr lang="da-DK" dirty="0"/>
              <a:t>	Balancen mellem arbejde og fritid, oplevelsen af at være 	tankemæssigt på arbejde hele tiden, højere grad af selvledelse.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01E42-3B6A-4587-BCA9-CDAFE8538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1417638"/>
            <a:ext cx="476835" cy="476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2D72E6-4DE5-4336-82A1-9D3ABCBC5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2520727"/>
            <a:ext cx="476835" cy="4768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2659B8-F402-416E-A7F7-D335909E4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38" y="4144690"/>
            <a:ext cx="476835" cy="476835"/>
          </a:xfrm>
          <a:prstGeom prst="rect">
            <a:avLst/>
          </a:prstGeo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8681D596-866C-43A8-A4E4-3FB87442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3" descr="BFA_CMYK.JPG">
            <a:extLst>
              <a:ext uri="{FF2B5EF4-FFF2-40B4-BE49-F238E27FC236}">
                <a16:creationId xmlns:a16="http://schemas.microsoft.com/office/drawing/2014/main" id="{09A4E6BA-5866-465B-89A7-6095E1AD1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gøre hvad?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193893" y="1436750"/>
            <a:ext cx="6667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Alle niveauer i organisationen har et ansvar for at forebygge stress i forbindelse med en forandringsproces</a:t>
            </a:r>
          </a:p>
          <a:p>
            <a:endParaRPr lang="da-DK" dirty="0"/>
          </a:p>
          <a:p>
            <a:r>
              <a:rPr lang="da-DK" b="1" dirty="0"/>
              <a:t>Arbejdsmiljøorganisationen/MED </a:t>
            </a:r>
            <a:r>
              <a:rPr lang="da-DK" dirty="0"/>
              <a:t>har fx det overordnede ansvar for, at der tages hånd om det psykiske arbejdsmiljø før, under og efter forandringerne</a:t>
            </a:r>
          </a:p>
          <a:p>
            <a:endParaRPr lang="da-DK" dirty="0"/>
          </a:p>
          <a:p>
            <a:r>
              <a:rPr lang="da-DK" b="1" dirty="0"/>
              <a:t>Ledelsen</a:t>
            </a:r>
            <a:r>
              <a:rPr lang="da-DK" dirty="0"/>
              <a:t> har fx ansvar for at sørge for de rette mængder information på rette tidspunkt og sørge for, at medarbejderne får indflydelse, hvor det er muligt.</a:t>
            </a:r>
          </a:p>
          <a:p>
            <a:endParaRPr lang="da-DK" dirty="0"/>
          </a:p>
          <a:p>
            <a:r>
              <a:rPr lang="da-DK" b="1" dirty="0"/>
              <a:t>Den enkelte arbejdsgruppe/team/afdeling </a:t>
            </a:r>
            <a:r>
              <a:rPr lang="da-DK" dirty="0"/>
              <a:t>har fx ansvar for rejse de spørgsmål, der bekymrer, og diskutere mulighederne i forandringerne.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AB526C-91A9-45B7-9C3E-6B5CB69A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010" y="5594006"/>
            <a:ext cx="1949263" cy="868159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BADFB55-A8E0-4C3B-A676-F926FE71F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indhold 3" descr="BFA_CMYK.JPG">
            <a:extLst>
              <a:ext uri="{FF2B5EF4-FFF2-40B4-BE49-F238E27FC236}">
                <a16:creationId xmlns:a16="http://schemas.microsoft.com/office/drawing/2014/main" id="{0A12EFD2-50CF-4060-A111-187D4299D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Hvem skal gøre hvad?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173647" y="1768251"/>
            <a:ext cx="6720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Individet</a:t>
            </a:r>
            <a:r>
              <a:rPr lang="da-DK" dirty="0"/>
              <a:t> har ansvar for at være </a:t>
            </a:r>
            <a:r>
              <a:rPr lang="da-DK" i="1" dirty="0"/>
              <a:t>tålmodig</a:t>
            </a:r>
            <a:r>
              <a:rPr lang="da-DK" dirty="0"/>
              <a:t>, </a:t>
            </a:r>
            <a:r>
              <a:rPr lang="da-DK" i="1" dirty="0"/>
              <a:t>åben</a:t>
            </a:r>
            <a:r>
              <a:rPr lang="da-DK" dirty="0"/>
              <a:t> og </a:t>
            </a:r>
            <a:r>
              <a:rPr lang="da-DK" i="1" dirty="0"/>
              <a:t>nysgerrig</a:t>
            </a:r>
            <a:r>
              <a:rPr lang="da-DK" dirty="0"/>
              <a:t> og være med til at skabe </a:t>
            </a:r>
            <a:r>
              <a:rPr lang="da-DK" i="1" dirty="0"/>
              <a:t>tillid</a:t>
            </a:r>
            <a:r>
              <a:rPr lang="da-DK" dirty="0"/>
              <a:t> til forandringsprocessen ved:</a:t>
            </a:r>
          </a:p>
          <a:p>
            <a:endParaRPr lang="da-DK" i="1" dirty="0"/>
          </a:p>
          <a:p>
            <a:pPr marL="285750" indent="-285750">
              <a:buFont typeface="Arial"/>
              <a:buChar char="•"/>
            </a:pPr>
            <a:r>
              <a:rPr lang="da-DK" dirty="0"/>
              <a:t>at have tillid til egne evner – eller bede leder om hjælp</a:t>
            </a:r>
          </a:p>
          <a:p>
            <a:pPr marL="285750" indent="-285750">
              <a:buFont typeface="Arial"/>
              <a:buChar char="•"/>
            </a:pPr>
            <a:r>
              <a:rPr lang="da-DK" dirty="0"/>
              <a:t>at gå konstruktivt ind i forandringsprocessen og lade den komme an på en prøve</a:t>
            </a:r>
          </a:p>
          <a:p>
            <a:pPr marL="285750" indent="-285750">
              <a:buFont typeface="Arial"/>
              <a:buChar char="•"/>
            </a:pPr>
            <a:endParaRPr lang="da-DK" dirty="0"/>
          </a:p>
          <a:p>
            <a:r>
              <a:rPr lang="da-DK" dirty="0"/>
              <a:t>Alt i alt handler det i et stressforebyggende perspektiv om at undgå en for kraftig trusselsvurdering, som i sig selv kan være stressfremkaldende.</a:t>
            </a:r>
          </a:p>
          <a:p>
            <a:endParaRPr lang="da-DK" dirty="0"/>
          </a:p>
          <a:p>
            <a:r>
              <a:rPr lang="da-DK" dirty="0"/>
              <a:t>…men hvordan gør vi så det?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E7363B-6602-4B8E-A56B-E9DF7606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1570" y="233908"/>
            <a:ext cx="995230" cy="2394772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5FCED3DA-70C5-425B-9F6E-2BDB98C8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indhold 3" descr="BFA_CMYK.JPG">
            <a:extLst>
              <a:ext uri="{FF2B5EF4-FFF2-40B4-BE49-F238E27FC236}">
                <a16:creationId xmlns:a16="http://schemas.microsoft.com/office/drawing/2014/main" id="{B5DF8771-35F5-4481-B2A9-325F7C15F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Introduktion til omvendt brainstorming</a:t>
            </a:r>
          </a:p>
        </p:txBody>
      </p:sp>
      <p:pic>
        <p:nvPicPr>
          <p:cNvPr id="7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t="46062" r="25650" b="31297"/>
          <a:stretch>
            <a:fillRect/>
          </a:stretch>
        </p:blipFill>
        <p:spPr bwMode="auto">
          <a:xfrm>
            <a:off x="1070254" y="4501601"/>
            <a:ext cx="28797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/>
          <p:cNvSpPr txBox="1"/>
          <p:nvPr/>
        </p:nvSpPr>
        <p:spPr>
          <a:xfrm rot="10800000" flipV="1">
            <a:off x="1214300" y="1779318"/>
            <a:ext cx="6505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kan være vanskeligt at have tillid til, at en forandring fører til noget godt, hvis man har bekymringer, der ikke kan blive luftet på en ordentlig måde.</a:t>
            </a:r>
          </a:p>
          <a:p>
            <a:endParaRPr lang="da-DK" dirty="0"/>
          </a:p>
          <a:p>
            <a:r>
              <a:rPr lang="da-DK" dirty="0"/>
              <a:t>Metoden</a:t>
            </a:r>
            <a:r>
              <a:rPr lang="da-DK" i="1" dirty="0"/>
              <a:t> omvendt brainstorming </a:t>
            </a:r>
            <a:r>
              <a:rPr lang="da-DK" dirty="0"/>
              <a:t>giver derfor de kritiske synspunkter og erfaringer frit løb i </a:t>
            </a:r>
            <a:r>
              <a:rPr lang="da-DK" i="1" dirty="0"/>
              <a:t>kritikfasen</a:t>
            </a:r>
            <a:r>
              <a:rPr lang="da-DK" dirty="0"/>
              <a:t>, men behandler dem straks derefter konstruktivt i </a:t>
            </a:r>
            <a:r>
              <a:rPr lang="da-DK" i="1" dirty="0"/>
              <a:t>forebyggelsesfasen.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ACC32C-AFB6-405C-A315-5FDC6FE1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BA8E19EC-9A8A-464A-9EF2-B1ECADA3C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aktuelle forandringsproces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3B7C15-0AA3-4C2B-879A-89F64B4D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887" y="2686353"/>
            <a:ext cx="2131764" cy="13101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373783-4AE5-4196-9EB4-151BFDBC3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7006" y="2686352"/>
            <a:ext cx="2131764" cy="13101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8CA70E-550E-406B-9000-A403DA760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0125" y="2686351"/>
            <a:ext cx="2131764" cy="1310147"/>
          </a:xfrm>
          <a:prstGeom prst="rect">
            <a:avLst/>
          </a:prstGeom>
        </p:spPr>
      </p:pic>
      <p:pic>
        <p:nvPicPr>
          <p:cNvPr id="9" name="Pladsholder til indhold 3" descr="BFA_CMYK.JPG">
            <a:extLst>
              <a:ext uri="{FF2B5EF4-FFF2-40B4-BE49-F238E27FC236}">
                <a16:creationId xmlns:a16="http://schemas.microsoft.com/office/drawing/2014/main" id="{6AA95551-BD94-413E-95F0-5CD00AF8B5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6207966" y="5387731"/>
            <a:ext cx="2293563" cy="1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13411</TotalTime>
  <Words>695</Words>
  <Application>Microsoft Office PowerPoint</Application>
  <PresentationFormat>Skærmshow (4:3)</PresentationFormat>
  <Paragraphs>92</Paragraphs>
  <Slides>15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Kontortema</vt:lpstr>
      <vt:lpstr>Værktøj 10: Forandringer og stress - Individet</vt:lpstr>
      <vt:lpstr>Proces</vt:lpstr>
      <vt:lpstr>Hvad er stress?</vt:lpstr>
      <vt:lpstr>Hvad er stress?</vt:lpstr>
      <vt:lpstr>Kilder til stress ved forandringer</vt:lpstr>
      <vt:lpstr>Hvem skal gøre hvad?</vt:lpstr>
      <vt:lpstr>Hvem skal gøre hvad?</vt:lpstr>
      <vt:lpstr>Introduktion til omvendt brainstorming</vt:lpstr>
      <vt:lpstr>Den aktuelle forandringsproces</vt:lpstr>
      <vt:lpstr>Kritikfasen</vt:lpstr>
      <vt:lpstr>Kritikfasen II</vt:lpstr>
      <vt:lpstr>Forebyggelsesfasen</vt:lpstr>
      <vt:lpstr>Forebyggelsesfasen II</vt:lpstr>
      <vt:lpstr>Forebyggelsesfasen III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43</cp:revision>
  <cp:lastPrinted>2018-12-30T22:09:50Z</cp:lastPrinted>
  <dcterms:created xsi:type="dcterms:W3CDTF">2018-01-06T19:00:08Z</dcterms:created>
  <dcterms:modified xsi:type="dcterms:W3CDTF">2019-08-26T13:44:46Z</dcterms:modified>
</cp:coreProperties>
</file>