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59" r:id="rId4"/>
  </p:sldMasterIdLst>
  <p:notesMasterIdLst>
    <p:notesMasterId r:id="rId34"/>
  </p:notesMasterIdLst>
  <p:handoutMasterIdLst>
    <p:handoutMasterId r:id="rId35"/>
  </p:handoutMasterIdLst>
  <p:sldIdLst>
    <p:sldId id="373" r:id="rId5"/>
    <p:sldId id="368" r:id="rId6"/>
    <p:sldId id="1944" r:id="rId7"/>
    <p:sldId id="1945" r:id="rId8"/>
    <p:sldId id="1959" r:id="rId9"/>
    <p:sldId id="1955" r:id="rId10"/>
    <p:sldId id="1956" r:id="rId11"/>
    <p:sldId id="1957" r:id="rId12"/>
    <p:sldId id="1962" r:id="rId13"/>
    <p:sldId id="1960" r:id="rId14"/>
    <p:sldId id="1963" r:id="rId15"/>
    <p:sldId id="1953" r:id="rId16"/>
    <p:sldId id="276" r:id="rId17"/>
    <p:sldId id="1937" r:id="rId18"/>
    <p:sldId id="1946" r:id="rId19"/>
    <p:sldId id="1954" r:id="rId20"/>
    <p:sldId id="1938" r:id="rId21"/>
    <p:sldId id="1958" r:id="rId22"/>
    <p:sldId id="1940" r:id="rId23"/>
    <p:sldId id="1939" r:id="rId24"/>
    <p:sldId id="377" r:id="rId25"/>
    <p:sldId id="1928" r:id="rId26"/>
    <p:sldId id="1933" r:id="rId27"/>
    <p:sldId id="1961" r:id="rId28"/>
    <p:sldId id="1943" r:id="rId29"/>
    <p:sldId id="1929" r:id="rId30"/>
    <p:sldId id="374" r:id="rId31"/>
    <p:sldId id="372" r:id="rId32"/>
    <p:sldId id="369" r:id="rId33"/>
  </p:sldIdLst>
  <p:sldSz cx="12192000" cy="6858000"/>
  <p:notesSz cx="6735763" cy="9866313"/>
  <p:defaultTextStyle>
    <a:lvl1pPr marL="0" algn="l" rtl="0" latinLnBrk="0">
      <a:defRPr lang="da-DK" sz="1800" kern="1200">
        <a:solidFill>
          <a:schemeClr val="tx1"/>
        </a:solidFill>
        <a:latin typeface="+mn-lt"/>
        <a:ea typeface="+mn-ea"/>
        <a:cs typeface="+mn-cs"/>
      </a:defRPr>
    </a:lvl1pPr>
    <a:lvl2pPr marL="457200" algn="l" rtl="0" latinLnBrk="0">
      <a:defRPr lang="da-DK" sz="1800" kern="1200">
        <a:solidFill>
          <a:schemeClr val="tx1"/>
        </a:solidFill>
        <a:latin typeface="+mn-lt"/>
        <a:ea typeface="+mn-ea"/>
        <a:cs typeface="+mn-cs"/>
      </a:defRPr>
    </a:lvl2pPr>
    <a:lvl3pPr marL="914400" algn="l" rtl="0" latinLnBrk="0">
      <a:defRPr lang="da-DK" sz="1800" kern="1200">
        <a:solidFill>
          <a:schemeClr val="tx1"/>
        </a:solidFill>
        <a:latin typeface="+mn-lt"/>
        <a:ea typeface="+mn-ea"/>
        <a:cs typeface="+mn-cs"/>
      </a:defRPr>
    </a:lvl3pPr>
    <a:lvl4pPr marL="1371600" algn="l" rtl="0" latinLnBrk="0">
      <a:defRPr lang="da-DK" sz="1800" kern="1200">
        <a:solidFill>
          <a:schemeClr val="tx1"/>
        </a:solidFill>
        <a:latin typeface="+mn-lt"/>
        <a:ea typeface="+mn-ea"/>
        <a:cs typeface="+mn-cs"/>
      </a:defRPr>
    </a:lvl4pPr>
    <a:lvl5pPr marL="1828800" algn="l" rtl="0" latinLnBrk="0">
      <a:defRPr lang="da-DK" sz="1800" kern="1200">
        <a:solidFill>
          <a:schemeClr val="tx1"/>
        </a:solidFill>
        <a:latin typeface="+mn-lt"/>
        <a:ea typeface="+mn-ea"/>
        <a:cs typeface="+mn-cs"/>
      </a:defRPr>
    </a:lvl5pPr>
    <a:lvl6pPr marL="2286000" algn="l" rtl="0" latinLnBrk="0">
      <a:defRPr lang="da-DK" sz="1800" kern="1200">
        <a:solidFill>
          <a:schemeClr val="tx1"/>
        </a:solidFill>
        <a:latin typeface="+mn-lt"/>
        <a:ea typeface="+mn-ea"/>
        <a:cs typeface="+mn-cs"/>
      </a:defRPr>
    </a:lvl6pPr>
    <a:lvl7pPr marL="2743200" algn="l" rtl="0" latinLnBrk="0">
      <a:defRPr lang="da-DK" sz="1800" kern="1200">
        <a:solidFill>
          <a:schemeClr val="tx1"/>
        </a:solidFill>
        <a:latin typeface="+mn-lt"/>
        <a:ea typeface="+mn-ea"/>
        <a:cs typeface="+mn-cs"/>
      </a:defRPr>
    </a:lvl7pPr>
    <a:lvl8pPr marL="3200400" algn="l" rtl="0" latinLnBrk="0">
      <a:defRPr lang="da-DK" sz="1800" kern="1200">
        <a:solidFill>
          <a:schemeClr val="tx1"/>
        </a:solidFill>
        <a:latin typeface="+mn-lt"/>
        <a:ea typeface="+mn-ea"/>
        <a:cs typeface="+mn-cs"/>
      </a:defRPr>
    </a:lvl8pPr>
    <a:lvl9pPr marL="3657600" algn="l" rtl="0" latinLnBrk="0">
      <a:defRPr lang="da-DK" sz="18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0B3C"/>
    <a:srgbClr val="C8D400"/>
    <a:srgbClr val="A8A586"/>
    <a:srgbClr val="5C2483"/>
    <a:srgbClr val="FFFFFF"/>
    <a:srgbClr val="97CCD9"/>
    <a:srgbClr val="99CEDB"/>
    <a:srgbClr val="B0D8E2"/>
    <a:srgbClr val="9CCEDB"/>
    <a:srgbClr val="680F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01B821-A1FF-4177-AEE7-76D212191A09}">
  <a:tblStyle styleId="{B301B821-A1FF-4177-AEE7-76D212191A09}" styleName="Medium Style 9">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2H>
      <a:tcStyle>
        <a:tcBdr/>
      </a:tcStyle>
    </a:band2H>
    <a:band1V>
      <a:tcStyle>
        <a:tcBdr/>
        <a:fill>
          <a:solidFill>
            <a:schemeClr val="accent1">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1"/>
          </a:solidFill>
        </a:fill>
      </a:tcStyle>
    </a:firstRow>
    <a:neCell>
      <a:tcStyle>
        <a:tcBdr/>
      </a:tcStyle>
    </a:neCell>
    <a:nwCell>
      <a:tcStyle>
        <a:tcBdr/>
      </a:tcStyle>
    </a:nwCell>
  </a:tblStyle>
  <a:tblStyle styleId="{9DCAF9ED-07DC-4A11-8D7F-57B35C25682E}" styleName="Medium Style 10">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2H>
      <a:tcStyle>
        <a:tcBdr/>
      </a:tcStyle>
    </a:band2H>
    <a:band1V>
      <a:tcStyle>
        <a:tcBdr/>
        <a:fill>
          <a:solidFill>
            <a:schemeClr val="accent2">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2"/>
          </a:solidFill>
        </a:fill>
      </a:tcStyle>
    </a:firstRow>
    <a:neCell>
      <a:tcStyle>
        <a:tcBdr/>
      </a:tcStyle>
    </a:neCell>
    <a:nwCell>
      <a:tcStyle>
        <a:tcBdr/>
      </a:tcStyle>
    </a:nwCell>
  </a:tblStyle>
  <a:tblStyle styleId="{793D81CF-94F2-401A-BA57-92F5A7B2D0C5}" styleName="Medium Style 8">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2H>
      <a:tcStyle>
        <a:tcBdr/>
      </a:tcStyle>
    </a:band2H>
    <a:band1V>
      <a:tcStyle>
        <a:tcBdr/>
        <a:fill>
          <a:solidFill>
            <a:schemeClr val="dk1">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dk1"/>
          </a:solidFill>
        </a:fill>
      </a:tcStyle>
    </a:firstRow>
    <a:neCell>
      <a:tcStyle>
        <a:tcBdr/>
      </a:tcStyle>
    </a:neCell>
    <a:nwCell>
      <a:tcStyle>
        <a:tcBdr/>
      </a:tcStyle>
    </a:nwCell>
  </a:tblStyle>
  <a:tblStyle styleId="{5FD0F851-EC5A-4D38-B0AD-8093EC10F338}" styleName="Light Style 6">
    <a:wholeTbl>
      <a:tcTxStyle>
        <a:fontRef idx="minor">
          <a:scrgbClr r="0" g="0" b="0"/>
        </a:fontRef>
        <a:schemeClr val="accent5"/>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seCell>
      <a:tcStyle>
        <a:tcBdr/>
      </a:tcStyle>
    </a:seCell>
    <a:swCell>
      <a:tcStyle>
        <a:tcBdr/>
      </a:tcStyle>
    </a:swCell>
    <a:firstRow>
      <a:tcTxStyle b="on"/>
      <a:tcStyle>
        <a:tcBdr>
          <a:bottom>
            <a:ln w="12700" cmpd="sng">
              <a:solidFill>
                <a:schemeClr val="accent5"/>
              </a:solidFill>
            </a:ln>
          </a:bottom>
        </a:tcBdr>
        <a:fill>
          <a:noFill/>
        </a:fill>
      </a:tcStyle>
    </a:firstRow>
    <a:neCell>
      <a:tcStyle>
        <a:tcBdr/>
      </a:tcStyle>
    </a:neCell>
    <a:nwCell>
      <a:tcStyle>
        <a:tcBdr/>
      </a:tcStyle>
    </a:nwCell>
  </a:tblStyle>
  <a:tblStyle styleId="{1FECB4D8-DB02-4DC6-A0A2-4F2EBAE1DC90}" styleName="Medium Style 11">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2H>
      <a:tcStyle>
        <a:tcBdr/>
      </a:tcStyle>
    </a:band2H>
    <a:band1V>
      <a:tcStyle>
        <a:tcBdr/>
        <a:fill>
          <a:solidFill>
            <a:schemeClr val="accent3">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3"/>
          </a:solidFill>
        </a:fill>
      </a:tcStyle>
    </a:firstRow>
    <a:neCell>
      <a:tcStyle>
        <a:tcBdr/>
      </a:tcStyle>
    </a:neCell>
    <a:nwCell>
      <a:tcStyle>
        <a:tcBdr/>
      </a:tcStyle>
    </a:nwCell>
  </a:tblStyle>
  <a:tblStyle styleId="{3B4B98B0-60AC-42C2-AFA5-B58CD77FA1E5}" styleName="Light Style 2">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seCell>
      <a:tcStyle>
        <a:tcBdr/>
      </a:tcStyle>
    </a:seCell>
    <a:swCell>
      <a:tcStyle>
        <a:tcBdr/>
      </a:tcStyle>
    </a:swCell>
    <a:firstRow>
      <a:tcTxStyle b="on"/>
      <a:tcStyle>
        <a:tcBdr>
          <a:bottom>
            <a:ln w="12700" cmpd="sng">
              <a:solidFill>
                <a:schemeClr val="accent1"/>
              </a:solidFill>
            </a:ln>
          </a:bottom>
        </a:tcBdr>
        <a:fill>
          <a:noFill/>
        </a:fill>
      </a:tcStyle>
    </a:firstRow>
    <a:neCell>
      <a:tcStyle>
        <a:tcBdr/>
      </a:tcStyle>
    </a:neCell>
    <a:nwCell>
      <a:tcStyle>
        <a:tcBdr/>
      </a:tcStyle>
    </a:nwCell>
  </a:tblStyle>
  <a:tblStyle styleId="{0E3FDE45-AF77-4B5C-9715-49D594BDF05E}" styleName="Light Style 3">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seCell>
      <a:tcStyle>
        <a:tcBdr/>
      </a:tcStyle>
    </a:seCell>
    <a:swCell>
      <a:tcStyle>
        <a:tcBdr/>
      </a:tcStyle>
    </a:swCell>
    <a:firstRow>
      <a:tcTxStyle b="on"/>
      <a:tcStyle>
        <a:tcBdr>
          <a:bottom>
            <a:ln w="12700" cmpd="sng">
              <a:solidFill>
                <a:schemeClr val="accent2"/>
              </a:solidFill>
            </a:ln>
          </a:bottom>
        </a:tcBdr>
        <a:fill>
          <a:noFill/>
        </a:fill>
      </a:tcStyle>
    </a:firstRow>
    <a:neCell>
      <a:tcStyle>
        <a:tcBdr/>
      </a:tcStyle>
    </a:neCell>
    <a:nwCell>
      <a:tcStyle>
        <a:tcBdr/>
      </a:tcStyle>
    </a:nwCell>
  </a:tblStyle>
  <a:tblStyle styleId="{FABFCF23-3B69-468F-B69F-88F6DE6A72F2}" styleName="Mellemlayout 1 - Markering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012ECD-51FC-41F1-AA8D-1B2483CD663E}" styleName="Lyst layout 2 - Markerin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63357" autoAdjust="0"/>
  </p:normalViewPr>
  <p:slideViewPr>
    <p:cSldViewPr snapToGrid="0">
      <p:cViewPr varScale="1">
        <p:scale>
          <a:sx n="76" d="100"/>
          <a:sy n="76" d="100"/>
        </p:scale>
        <p:origin x="2200" y="19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3108"/>
        <p:guide pos="212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diagrams/_rels/data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D64E73-4599-43EC-8FA8-B7E607BDE348}"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da-DK"/>
        </a:p>
      </dgm:t>
    </dgm:pt>
    <dgm:pt modelId="{2B268FAB-4CE5-4EAF-B3CE-0F7093CE6711}">
      <dgm:prSet phldrT="[Tekst]" custT="1"/>
      <dgm:spPr>
        <a:solidFill>
          <a:srgbClr val="7030A0"/>
        </a:solidFill>
        <a:ln>
          <a:solidFill>
            <a:srgbClr val="7030A0"/>
          </a:solidFill>
        </a:ln>
      </dgm:spPr>
      <dgm:t>
        <a:bodyPr/>
        <a:lstStyle/>
        <a:p>
          <a:r>
            <a:rPr lang="da-DK" sz="2400" b="1"/>
            <a:t>Kom volden i forkøbet</a:t>
          </a:r>
        </a:p>
      </dgm:t>
    </dgm:pt>
    <dgm:pt modelId="{252FF556-FC1E-48AC-BC56-097D727B9809}" type="parTrans" cxnId="{B9337E1B-3C51-49B0-9844-113249FFD371}">
      <dgm:prSet/>
      <dgm:spPr/>
      <dgm:t>
        <a:bodyPr/>
        <a:lstStyle/>
        <a:p>
          <a:endParaRPr lang="da-DK"/>
        </a:p>
      </dgm:t>
    </dgm:pt>
    <dgm:pt modelId="{BE3E4108-C299-4452-8260-17B65A078194}" type="sibTrans" cxnId="{B9337E1B-3C51-49B0-9844-113249FFD371}">
      <dgm:prSet/>
      <dgm:spPr/>
      <dgm:t>
        <a:bodyPr/>
        <a:lstStyle/>
        <a:p>
          <a:endParaRPr lang="da-DK"/>
        </a:p>
      </dgm:t>
    </dgm:pt>
    <dgm:pt modelId="{49D5085F-44EA-4ABD-BAD8-5AF31AEB1BFA}">
      <dgm:prSet phldrT="[Tekst]"/>
      <dgm:spPr>
        <a:solidFill>
          <a:srgbClr val="7030A0"/>
        </a:solidFill>
        <a:ln>
          <a:solidFill>
            <a:srgbClr val="7030A0"/>
          </a:solidFill>
        </a:ln>
      </dgm:spPr>
      <dgm:t>
        <a:bodyPr/>
        <a:lstStyle/>
        <a:p>
          <a:r>
            <a:rPr lang="da-DK">
              <a:latin typeface="Klavika "/>
            </a:rPr>
            <a:t>Faglighed og systematik</a:t>
          </a:r>
          <a:endParaRPr lang="da-DK"/>
        </a:p>
      </dgm:t>
    </dgm:pt>
    <dgm:pt modelId="{0449AD4E-8841-4A1D-8623-5AE7BE0C82E6}" type="parTrans" cxnId="{792E8D8D-A00A-4724-9D87-253DD01B54D5}">
      <dgm:prSet/>
      <dgm:spPr/>
      <dgm:t>
        <a:bodyPr/>
        <a:lstStyle/>
        <a:p>
          <a:endParaRPr lang="da-DK"/>
        </a:p>
      </dgm:t>
    </dgm:pt>
    <dgm:pt modelId="{12BD756A-C679-400B-BE28-27F053D8B1FE}" type="sibTrans" cxnId="{792E8D8D-A00A-4724-9D87-253DD01B54D5}">
      <dgm:prSet/>
      <dgm:spPr/>
      <dgm:t>
        <a:bodyPr/>
        <a:lstStyle/>
        <a:p>
          <a:endParaRPr lang="da-DK"/>
        </a:p>
      </dgm:t>
    </dgm:pt>
    <dgm:pt modelId="{D272452D-DE30-49CB-92C6-102E4684BB43}">
      <dgm:prSet phldrT="[Tekst]" custT="1"/>
      <dgm:spPr>
        <a:solidFill>
          <a:srgbClr val="7030A0"/>
        </a:solidFill>
        <a:ln>
          <a:solidFill>
            <a:srgbClr val="7030A0"/>
          </a:solidFill>
        </a:ln>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da-DK" sz="1600">
              <a:latin typeface="Klavika "/>
            </a:rPr>
            <a:t>De nødvendige kompetencer </a:t>
          </a:r>
          <a:endParaRPr lang="da-DK" sz="1600"/>
        </a:p>
        <a:p>
          <a:pPr marL="0" lvl="0" defTabSz="666750">
            <a:lnSpc>
              <a:spcPct val="90000"/>
            </a:lnSpc>
            <a:spcBef>
              <a:spcPct val="0"/>
            </a:spcBef>
            <a:spcAft>
              <a:spcPct val="35000"/>
            </a:spcAft>
            <a:buNone/>
          </a:pPr>
          <a:endParaRPr lang="da-DK" sz="1600"/>
        </a:p>
      </dgm:t>
    </dgm:pt>
    <dgm:pt modelId="{AE98EB9C-1D03-417A-8F1C-A99703A8FD0A}" type="parTrans" cxnId="{AF87D355-09AB-4408-BA9F-5F1C361D4374}">
      <dgm:prSet/>
      <dgm:spPr/>
      <dgm:t>
        <a:bodyPr/>
        <a:lstStyle/>
        <a:p>
          <a:endParaRPr lang="da-DK"/>
        </a:p>
      </dgm:t>
    </dgm:pt>
    <dgm:pt modelId="{DA2960B0-4013-4258-9571-069052305452}" type="sibTrans" cxnId="{AF87D355-09AB-4408-BA9F-5F1C361D4374}">
      <dgm:prSet/>
      <dgm:spPr/>
      <dgm:t>
        <a:bodyPr/>
        <a:lstStyle/>
        <a:p>
          <a:endParaRPr lang="da-DK"/>
        </a:p>
      </dgm:t>
    </dgm:pt>
    <dgm:pt modelId="{33033597-8D3F-4DD7-AA1A-64D7A7CE9888}">
      <dgm:prSet phldrT="[Tekst]"/>
      <dgm:spPr>
        <a:solidFill>
          <a:srgbClr val="7030A0"/>
        </a:solidFill>
        <a:ln>
          <a:solidFill>
            <a:srgbClr val="7030A0"/>
          </a:solidFill>
        </a:ln>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da-DK">
              <a:latin typeface="Klavika "/>
            </a:rPr>
            <a:t>Gode arbejdsgange</a:t>
          </a:r>
          <a:endParaRPr lang="da-DK"/>
        </a:p>
        <a:p>
          <a:pPr marL="0" lvl="0" defTabSz="666750">
            <a:lnSpc>
              <a:spcPct val="90000"/>
            </a:lnSpc>
            <a:spcBef>
              <a:spcPct val="0"/>
            </a:spcBef>
            <a:spcAft>
              <a:spcPct val="35000"/>
            </a:spcAft>
            <a:buNone/>
          </a:pPr>
          <a:endParaRPr lang="da-DK"/>
        </a:p>
      </dgm:t>
    </dgm:pt>
    <dgm:pt modelId="{CA5E5865-A919-40DE-AD73-CA99FF9D3C3D}" type="parTrans" cxnId="{1588D351-1775-46D3-86BB-B64B08B34BF3}">
      <dgm:prSet/>
      <dgm:spPr/>
      <dgm:t>
        <a:bodyPr/>
        <a:lstStyle/>
        <a:p>
          <a:endParaRPr lang="da-DK"/>
        </a:p>
      </dgm:t>
    </dgm:pt>
    <dgm:pt modelId="{28101CEC-293F-43D1-952D-73C461F159C7}" type="sibTrans" cxnId="{1588D351-1775-46D3-86BB-B64B08B34BF3}">
      <dgm:prSet/>
      <dgm:spPr/>
      <dgm:t>
        <a:bodyPr/>
        <a:lstStyle/>
        <a:p>
          <a:endParaRPr lang="da-DK"/>
        </a:p>
      </dgm:t>
    </dgm:pt>
    <dgm:pt modelId="{A9768A03-C108-48B0-A5EF-E6DAF7470588}">
      <dgm:prSet phldrT="[Tekst]"/>
      <dgm:spPr>
        <a:solidFill>
          <a:srgbClr val="7030A0"/>
        </a:solidFill>
        <a:ln>
          <a:solidFill>
            <a:srgbClr val="7030A0"/>
          </a:solidFill>
        </a:ln>
      </dgm:spPr>
      <dgm:t>
        <a:bodyPr/>
        <a:lstStyle/>
        <a:p>
          <a:endParaRPr lang="da-DK"/>
        </a:p>
      </dgm:t>
    </dgm:pt>
    <dgm:pt modelId="{6C164C9E-CBA3-4097-9BA3-927EBA380809}" type="parTrans" cxnId="{75AEF2BE-D40A-48E1-85D9-972CC2DB52A8}">
      <dgm:prSet/>
      <dgm:spPr/>
      <dgm:t>
        <a:bodyPr/>
        <a:lstStyle/>
        <a:p>
          <a:endParaRPr lang="da-DK"/>
        </a:p>
      </dgm:t>
    </dgm:pt>
    <dgm:pt modelId="{81EF192D-E137-40C8-A409-792710686717}" type="sibTrans" cxnId="{75AEF2BE-D40A-48E1-85D9-972CC2DB52A8}">
      <dgm:prSet/>
      <dgm:spPr/>
      <dgm:t>
        <a:bodyPr/>
        <a:lstStyle/>
        <a:p>
          <a:endParaRPr lang="da-DK"/>
        </a:p>
      </dgm:t>
    </dgm:pt>
    <dgm:pt modelId="{D1A65543-8CD7-410F-AC23-54EBFD09B2BC}">
      <dgm:prSet phldrT="[Tekst]"/>
      <dgm:spPr/>
      <dgm:t>
        <a:bodyPr/>
        <a:lstStyle/>
        <a:p>
          <a:endParaRPr lang="da-DK"/>
        </a:p>
      </dgm:t>
    </dgm:pt>
    <dgm:pt modelId="{ECA1B5F5-4747-4594-9025-6C4896D96809}" type="parTrans" cxnId="{B38EFD63-2730-4BB6-9D60-0A2F5F6F5324}">
      <dgm:prSet/>
      <dgm:spPr/>
      <dgm:t>
        <a:bodyPr/>
        <a:lstStyle/>
        <a:p>
          <a:endParaRPr lang="da-DK"/>
        </a:p>
      </dgm:t>
    </dgm:pt>
    <dgm:pt modelId="{ADD0F737-FBC3-4AC5-866E-F50FB66CE54F}" type="sibTrans" cxnId="{B38EFD63-2730-4BB6-9D60-0A2F5F6F5324}">
      <dgm:prSet/>
      <dgm:spPr/>
      <dgm:t>
        <a:bodyPr/>
        <a:lstStyle/>
        <a:p>
          <a:endParaRPr lang="da-DK"/>
        </a:p>
      </dgm:t>
    </dgm:pt>
    <dgm:pt modelId="{158EC0E0-9CCB-484A-A657-F1006ACD0ADE}">
      <dgm:prSet/>
      <dgm:spPr/>
      <dgm:t>
        <a:bodyPr/>
        <a:lstStyle/>
        <a:p>
          <a:endParaRPr lang="da-DK"/>
        </a:p>
      </dgm:t>
    </dgm:pt>
    <dgm:pt modelId="{904C3AAD-EDAB-4894-BB81-8A92B48A9B01}" type="parTrans" cxnId="{51D1F667-B363-4973-A5A3-3DFAD10CA18D}">
      <dgm:prSet/>
      <dgm:spPr/>
      <dgm:t>
        <a:bodyPr/>
        <a:lstStyle/>
        <a:p>
          <a:endParaRPr lang="da-DK"/>
        </a:p>
      </dgm:t>
    </dgm:pt>
    <dgm:pt modelId="{33514DC7-7CCF-4DF7-BC89-71F2AF5D5B13}" type="sibTrans" cxnId="{51D1F667-B363-4973-A5A3-3DFAD10CA18D}">
      <dgm:prSet/>
      <dgm:spPr/>
      <dgm:t>
        <a:bodyPr/>
        <a:lstStyle/>
        <a:p>
          <a:endParaRPr lang="da-DK"/>
        </a:p>
      </dgm:t>
    </dgm:pt>
    <dgm:pt modelId="{3FF536E4-6063-40D9-9606-18A8C1E636B4}">
      <dgm:prSet phldrT="[Tekst]"/>
      <dgm:spPr/>
      <dgm:t>
        <a:bodyPr/>
        <a:lstStyle/>
        <a:p>
          <a:endParaRPr lang="da-DK"/>
        </a:p>
      </dgm:t>
    </dgm:pt>
    <dgm:pt modelId="{C1BF95B6-2F16-41D2-933A-1B3C08395484}" type="parTrans" cxnId="{E0640439-1642-4C05-99E2-5B6205B92447}">
      <dgm:prSet/>
      <dgm:spPr/>
      <dgm:t>
        <a:bodyPr/>
        <a:lstStyle/>
        <a:p>
          <a:endParaRPr lang="da-DK"/>
        </a:p>
      </dgm:t>
    </dgm:pt>
    <dgm:pt modelId="{284773E2-578D-4D15-AF38-4E3AA25DA265}" type="sibTrans" cxnId="{E0640439-1642-4C05-99E2-5B6205B92447}">
      <dgm:prSet/>
      <dgm:spPr/>
      <dgm:t>
        <a:bodyPr/>
        <a:lstStyle/>
        <a:p>
          <a:endParaRPr lang="da-DK"/>
        </a:p>
      </dgm:t>
    </dgm:pt>
    <dgm:pt modelId="{01639931-C955-4D2D-BF2C-EF719E61C50E}">
      <dgm:prSet/>
      <dgm:spPr/>
      <dgm:t>
        <a:bodyPr/>
        <a:lstStyle/>
        <a:p>
          <a:endParaRPr lang="da-DK"/>
        </a:p>
      </dgm:t>
    </dgm:pt>
    <dgm:pt modelId="{242EB7B2-D4DA-45CB-9310-8A53DF3E1BA6}" type="parTrans" cxnId="{90533401-73CF-4B64-AB89-C44F81C13A60}">
      <dgm:prSet/>
      <dgm:spPr/>
      <dgm:t>
        <a:bodyPr/>
        <a:lstStyle/>
        <a:p>
          <a:endParaRPr lang="da-DK"/>
        </a:p>
      </dgm:t>
    </dgm:pt>
    <dgm:pt modelId="{050B4DCF-2B0C-4DBE-A6AA-8AE61634B38B}" type="sibTrans" cxnId="{90533401-73CF-4B64-AB89-C44F81C13A60}">
      <dgm:prSet/>
      <dgm:spPr/>
      <dgm:t>
        <a:bodyPr/>
        <a:lstStyle/>
        <a:p>
          <a:endParaRPr lang="da-DK"/>
        </a:p>
      </dgm:t>
    </dgm:pt>
    <dgm:pt modelId="{6C1CD523-900E-42EA-9A6D-C96AEB776921}">
      <dgm:prSet/>
      <dgm:spPr>
        <a:solidFill>
          <a:srgbClr val="7030A0"/>
        </a:solidFill>
        <a:ln>
          <a:solidFill>
            <a:srgbClr val="7030A0"/>
          </a:solidFill>
        </a:ln>
      </dgm:spPr>
      <dgm:t>
        <a:bodyPr/>
        <a:lstStyle/>
        <a:p>
          <a:r>
            <a:rPr lang="da-DK">
              <a:latin typeface="Klavika "/>
            </a:rPr>
            <a:t>Indretning og udstyr</a:t>
          </a:r>
        </a:p>
      </dgm:t>
    </dgm:pt>
    <dgm:pt modelId="{2BD4975D-E460-40EE-AD9C-09A03CD9BBC4}" type="sibTrans" cxnId="{701C2E8E-B5D8-46A1-97F1-8C1077B30574}">
      <dgm:prSet/>
      <dgm:spPr/>
      <dgm:t>
        <a:bodyPr/>
        <a:lstStyle/>
        <a:p>
          <a:endParaRPr lang="da-DK"/>
        </a:p>
      </dgm:t>
    </dgm:pt>
    <dgm:pt modelId="{CD8136F2-31D6-4DBA-9AFC-D9F1D0020FF0}" type="parTrans" cxnId="{701C2E8E-B5D8-46A1-97F1-8C1077B30574}">
      <dgm:prSet/>
      <dgm:spPr/>
      <dgm:t>
        <a:bodyPr/>
        <a:lstStyle/>
        <a:p>
          <a:endParaRPr lang="da-DK"/>
        </a:p>
      </dgm:t>
    </dgm:pt>
    <dgm:pt modelId="{F1186E3F-842E-4802-B7A3-A8B112EE49EA}" type="pres">
      <dgm:prSet presAssocID="{7FD64E73-4599-43EC-8FA8-B7E607BDE348}" presName="cycle" presStyleCnt="0">
        <dgm:presLayoutVars>
          <dgm:chMax val="1"/>
          <dgm:dir/>
          <dgm:animLvl val="ctr"/>
          <dgm:resizeHandles val="exact"/>
        </dgm:presLayoutVars>
      </dgm:prSet>
      <dgm:spPr/>
    </dgm:pt>
    <dgm:pt modelId="{48A8B76E-5F06-4B68-B168-053D5939F8E7}" type="pres">
      <dgm:prSet presAssocID="{2B268FAB-4CE5-4EAF-B3CE-0F7093CE6711}" presName="centerShape" presStyleLbl="node0" presStyleIdx="0" presStyleCnt="1"/>
      <dgm:spPr/>
    </dgm:pt>
    <dgm:pt modelId="{13C2EFCB-A9C2-4C79-B86A-55B35742608C}" type="pres">
      <dgm:prSet presAssocID="{0449AD4E-8841-4A1D-8623-5AE7BE0C82E6}" presName="Name9" presStyleLbl="parChTrans1D2" presStyleIdx="0" presStyleCnt="5"/>
      <dgm:spPr/>
    </dgm:pt>
    <dgm:pt modelId="{80BC72D8-EA25-40C2-9297-A76D1E471002}" type="pres">
      <dgm:prSet presAssocID="{0449AD4E-8841-4A1D-8623-5AE7BE0C82E6}" presName="connTx" presStyleLbl="parChTrans1D2" presStyleIdx="0" presStyleCnt="5"/>
      <dgm:spPr/>
    </dgm:pt>
    <dgm:pt modelId="{5E73818C-852B-436F-8EE6-BD51F80E8EBD}" type="pres">
      <dgm:prSet presAssocID="{49D5085F-44EA-4ABD-BAD8-5AF31AEB1BFA}" presName="node" presStyleLbl="node1" presStyleIdx="0" presStyleCnt="5" custRadScaleRad="96356" custRadScaleInc="-33180">
        <dgm:presLayoutVars>
          <dgm:bulletEnabled val="1"/>
        </dgm:presLayoutVars>
      </dgm:prSet>
      <dgm:spPr/>
    </dgm:pt>
    <dgm:pt modelId="{E7C4997A-04EC-4811-AE01-6B191B9090E5}" type="pres">
      <dgm:prSet presAssocID="{AE98EB9C-1D03-417A-8F1C-A99703A8FD0A}" presName="Name9" presStyleLbl="parChTrans1D2" presStyleIdx="1" presStyleCnt="5"/>
      <dgm:spPr/>
    </dgm:pt>
    <dgm:pt modelId="{FF765CFC-95BC-493A-B854-9F61A7FEB9C7}" type="pres">
      <dgm:prSet presAssocID="{AE98EB9C-1D03-417A-8F1C-A99703A8FD0A}" presName="connTx" presStyleLbl="parChTrans1D2" presStyleIdx="1" presStyleCnt="5"/>
      <dgm:spPr/>
    </dgm:pt>
    <dgm:pt modelId="{0741A63C-E6BF-49F2-8675-F500A28E17D3}" type="pres">
      <dgm:prSet presAssocID="{D272452D-DE30-49CB-92C6-102E4684BB43}" presName="node" presStyleLbl="node1" presStyleIdx="1" presStyleCnt="5" custRadScaleRad="97560" custRadScaleInc="62422">
        <dgm:presLayoutVars>
          <dgm:bulletEnabled val="1"/>
        </dgm:presLayoutVars>
      </dgm:prSet>
      <dgm:spPr/>
    </dgm:pt>
    <dgm:pt modelId="{AEDC4AF4-7E29-4F1B-8357-BA71FFE5DCE8}" type="pres">
      <dgm:prSet presAssocID="{CA5E5865-A919-40DE-AD73-CA99FF9D3C3D}" presName="Name9" presStyleLbl="parChTrans1D2" presStyleIdx="2" presStyleCnt="5"/>
      <dgm:spPr/>
    </dgm:pt>
    <dgm:pt modelId="{A2326F37-CA93-4377-8EC4-6218606804EA}" type="pres">
      <dgm:prSet presAssocID="{CA5E5865-A919-40DE-AD73-CA99FF9D3C3D}" presName="connTx" presStyleLbl="parChTrans1D2" presStyleIdx="2" presStyleCnt="5"/>
      <dgm:spPr/>
    </dgm:pt>
    <dgm:pt modelId="{1CFE78AB-41F1-4F64-9014-D9FB1F66D6F6}" type="pres">
      <dgm:prSet presAssocID="{33033597-8D3F-4DD7-AA1A-64D7A7CE9888}" presName="node" presStyleLbl="node1" presStyleIdx="2" presStyleCnt="5" custRadScaleRad="94826" custRadScaleInc="26747">
        <dgm:presLayoutVars>
          <dgm:bulletEnabled val="1"/>
        </dgm:presLayoutVars>
      </dgm:prSet>
      <dgm:spPr/>
    </dgm:pt>
    <dgm:pt modelId="{E1648A4C-4F89-47DF-8B97-12CE355F20D3}" type="pres">
      <dgm:prSet presAssocID="{6C164C9E-CBA3-4097-9BA3-927EBA380809}" presName="Name9" presStyleLbl="parChTrans1D2" presStyleIdx="3" presStyleCnt="5"/>
      <dgm:spPr/>
    </dgm:pt>
    <dgm:pt modelId="{F13B9C9D-DC0A-424D-BC92-1248F34CB9B3}" type="pres">
      <dgm:prSet presAssocID="{6C164C9E-CBA3-4097-9BA3-927EBA380809}" presName="connTx" presStyleLbl="parChTrans1D2" presStyleIdx="3" presStyleCnt="5"/>
      <dgm:spPr/>
    </dgm:pt>
    <dgm:pt modelId="{8CAA89F3-8EC4-4D6B-A7F0-46009BF870D0}" type="pres">
      <dgm:prSet presAssocID="{A9768A03-C108-48B0-A5EF-E6DAF7470588}" presName="node" presStyleLbl="node1" presStyleIdx="3" presStyleCnt="5" custRadScaleRad="94461" custRadScaleInc="18684">
        <dgm:presLayoutVars>
          <dgm:bulletEnabled val="1"/>
        </dgm:presLayoutVars>
      </dgm:prSet>
      <dgm:spPr/>
    </dgm:pt>
    <dgm:pt modelId="{B6EE1DDF-538F-43AF-9110-E1F33DF48A8D}" type="pres">
      <dgm:prSet presAssocID="{CD8136F2-31D6-4DBA-9AFC-D9F1D0020FF0}" presName="Name9" presStyleLbl="parChTrans1D2" presStyleIdx="4" presStyleCnt="5"/>
      <dgm:spPr/>
    </dgm:pt>
    <dgm:pt modelId="{313DC347-B6BD-48E8-84ED-E440CA3CCEF7}" type="pres">
      <dgm:prSet presAssocID="{CD8136F2-31D6-4DBA-9AFC-D9F1D0020FF0}" presName="connTx" presStyleLbl="parChTrans1D2" presStyleIdx="4" presStyleCnt="5"/>
      <dgm:spPr/>
    </dgm:pt>
    <dgm:pt modelId="{19917B48-9636-4C7C-B74B-AD379C3D4340}" type="pres">
      <dgm:prSet presAssocID="{6C1CD523-900E-42EA-9A6D-C96AEB776921}" presName="node" presStyleLbl="node1" presStyleIdx="4" presStyleCnt="5" custRadScaleRad="98584" custRadScaleInc="-4260">
        <dgm:presLayoutVars>
          <dgm:bulletEnabled val="1"/>
        </dgm:presLayoutVars>
      </dgm:prSet>
      <dgm:spPr/>
    </dgm:pt>
  </dgm:ptLst>
  <dgm:cxnLst>
    <dgm:cxn modelId="{90533401-73CF-4B64-AB89-C44F81C13A60}" srcId="{7FD64E73-4599-43EC-8FA8-B7E607BDE348}" destId="{01639931-C955-4D2D-BF2C-EF719E61C50E}" srcOrd="4" destOrd="0" parTransId="{242EB7B2-D4DA-45CB-9310-8A53DF3E1BA6}" sibTransId="{050B4DCF-2B0C-4DBE-A6AA-8AE61634B38B}"/>
    <dgm:cxn modelId="{9E94D801-0479-4926-885B-E560717644D3}" type="presOf" srcId="{2B268FAB-4CE5-4EAF-B3CE-0F7093CE6711}" destId="{48A8B76E-5F06-4B68-B168-053D5939F8E7}" srcOrd="0" destOrd="0" presId="urn:microsoft.com/office/officeart/2005/8/layout/radial1"/>
    <dgm:cxn modelId="{97219C09-1ADB-49EB-9296-E57A1014EAAD}" type="presOf" srcId="{7FD64E73-4599-43EC-8FA8-B7E607BDE348}" destId="{F1186E3F-842E-4802-B7A3-A8B112EE49EA}" srcOrd="0" destOrd="0" presId="urn:microsoft.com/office/officeart/2005/8/layout/radial1"/>
    <dgm:cxn modelId="{CB4E8D0F-8C47-4EFD-B5B0-ABD0723EB1CE}" type="presOf" srcId="{A9768A03-C108-48B0-A5EF-E6DAF7470588}" destId="{8CAA89F3-8EC4-4D6B-A7F0-46009BF870D0}" srcOrd="0" destOrd="0" presId="urn:microsoft.com/office/officeart/2005/8/layout/radial1"/>
    <dgm:cxn modelId="{C7EA7211-E043-4E83-92FC-8018C38B38D1}" type="presOf" srcId="{CA5E5865-A919-40DE-AD73-CA99FF9D3C3D}" destId="{A2326F37-CA93-4377-8EC4-6218606804EA}" srcOrd="1" destOrd="0" presId="urn:microsoft.com/office/officeart/2005/8/layout/radial1"/>
    <dgm:cxn modelId="{B9337E1B-3C51-49B0-9844-113249FFD371}" srcId="{7FD64E73-4599-43EC-8FA8-B7E607BDE348}" destId="{2B268FAB-4CE5-4EAF-B3CE-0F7093CE6711}" srcOrd="0" destOrd="0" parTransId="{252FF556-FC1E-48AC-BC56-097D727B9809}" sibTransId="{BE3E4108-C299-4452-8260-17B65A078194}"/>
    <dgm:cxn modelId="{6173D71F-2755-473C-9583-4DD24E0AAF30}" type="presOf" srcId="{0449AD4E-8841-4A1D-8623-5AE7BE0C82E6}" destId="{13C2EFCB-A9C2-4C79-B86A-55B35742608C}" srcOrd="0" destOrd="0" presId="urn:microsoft.com/office/officeart/2005/8/layout/radial1"/>
    <dgm:cxn modelId="{E0640439-1642-4C05-99E2-5B6205B92447}" srcId="{7FD64E73-4599-43EC-8FA8-B7E607BDE348}" destId="{3FF536E4-6063-40D9-9606-18A8C1E636B4}" srcOrd="3" destOrd="0" parTransId="{C1BF95B6-2F16-41D2-933A-1B3C08395484}" sibTransId="{284773E2-578D-4D15-AF38-4E3AA25DA265}"/>
    <dgm:cxn modelId="{1588D351-1775-46D3-86BB-B64B08B34BF3}" srcId="{2B268FAB-4CE5-4EAF-B3CE-0F7093CE6711}" destId="{33033597-8D3F-4DD7-AA1A-64D7A7CE9888}" srcOrd="2" destOrd="0" parTransId="{CA5E5865-A919-40DE-AD73-CA99FF9D3C3D}" sibTransId="{28101CEC-293F-43D1-952D-73C461F159C7}"/>
    <dgm:cxn modelId="{AF87D355-09AB-4408-BA9F-5F1C361D4374}" srcId="{2B268FAB-4CE5-4EAF-B3CE-0F7093CE6711}" destId="{D272452D-DE30-49CB-92C6-102E4684BB43}" srcOrd="1" destOrd="0" parTransId="{AE98EB9C-1D03-417A-8F1C-A99703A8FD0A}" sibTransId="{DA2960B0-4013-4258-9571-069052305452}"/>
    <dgm:cxn modelId="{195E515B-535F-467B-9AE7-3DDBD9DD661B}" type="presOf" srcId="{CD8136F2-31D6-4DBA-9AFC-D9F1D0020FF0}" destId="{B6EE1DDF-538F-43AF-9110-E1F33DF48A8D}" srcOrd="0" destOrd="0" presId="urn:microsoft.com/office/officeart/2005/8/layout/radial1"/>
    <dgm:cxn modelId="{B38EFD63-2730-4BB6-9D60-0A2F5F6F5324}" srcId="{7FD64E73-4599-43EC-8FA8-B7E607BDE348}" destId="{D1A65543-8CD7-410F-AC23-54EBFD09B2BC}" srcOrd="1" destOrd="0" parTransId="{ECA1B5F5-4747-4594-9025-6C4896D96809}" sibTransId="{ADD0F737-FBC3-4AC5-866E-F50FB66CE54F}"/>
    <dgm:cxn modelId="{78C9F966-25F1-40CA-B6AA-8E56A57C3FB9}" type="presOf" srcId="{D272452D-DE30-49CB-92C6-102E4684BB43}" destId="{0741A63C-E6BF-49F2-8675-F500A28E17D3}" srcOrd="0" destOrd="0" presId="urn:microsoft.com/office/officeart/2005/8/layout/radial1"/>
    <dgm:cxn modelId="{51D1F667-B363-4973-A5A3-3DFAD10CA18D}" srcId="{7FD64E73-4599-43EC-8FA8-B7E607BDE348}" destId="{158EC0E0-9CCB-484A-A657-F1006ACD0ADE}" srcOrd="2" destOrd="0" parTransId="{904C3AAD-EDAB-4894-BB81-8A92B48A9B01}" sibTransId="{33514DC7-7CCF-4DF7-BC89-71F2AF5D5B13}"/>
    <dgm:cxn modelId="{792E8D8D-A00A-4724-9D87-253DD01B54D5}" srcId="{2B268FAB-4CE5-4EAF-B3CE-0F7093CE6711}" destId="{49D5085F-44EA-4ABD-BAD8-5AF31AEB1BFA}" srcOrd="0" destOrd="0" parTransId="{0449AD4E-8841-4A1D-8623-5AE7BE0C82E6}" sibTransId="{12BD756A-C679-400B-BE28-27F053D8B1FE}"/>
    <dgm:cxn modelId="{701C2E8E-B5D8-46A1-97F1-8C1077B30574}" srcId="{2B268FAB-4CE5-4EAF-B3CE-0F7093CE6711}" destId="{6C1CD523-900E-42EA-9A6D-C96AEB776921}" srcOrd="4" destOrd="0" parTransId="{CD8136F2-31D6-4DBA-9AFC-D9F1D0020FF0}" sibTransId="{2BD4975D-E460-40EE-AD9C-09A03CD9BBC4}"/>
    <dgm:cxn modelId="{71077A8F-0360-4674-A3AB-8F72137BC9B0}" type="presOf" srcId="{33033597-8D3F-4DD7-AA1A-64D7A7CE9888}" destId="{1CFE78AB-41F1-4F64-9014-D9FB1F66D6F6}" srcOrd="0" destOrd="0" presId="urn:microsoft.com/office/officeart/2005/8/layout/radial1"/>
    <dgm:cxn modelId="{A5492094-4B29-485A-AB76-52F741AEC3A0}" type="presOf" srcId="{49D5085F-44EA-4ABD-BAD8-5AF31AEB1BFA}" destId="{5E73818C-852B-436F-8EE6-BD51F80E8EBD}" srcOrd="0" destOrd="0" presId="urn:microsoft.com/office/officeart/2005/8/layout/radial1"/>
    <dgm:cxn modelId="{B1F1C396-947F-4C00-BE2B-370AB80323BF}" type="presOf" srcId="{6C1CD523-900E-42EA-9A6D-C96AEB776921}" destId="{19917B48-9636-4C7C-B74B-AD379C3D4340}" srcOrd="0" destOrd="0" presId="urn:microsoft.com/office/officeart/2005/8/layout/radial1"/>
    <dgm:cxn modelId="{70F3F0A2-F501-4835-9E6D-02E60D0DC81B}" type="presOf" srcId="{6C164C9E-CBA3-4097-9BA3-927EBA380809}" destId="{F13B9C9D-DC0A-424D-BC92-1248F34CB9B3}" srcOrd="1" destOrd="0" presId="urn:microsoft.com/office/officeart/2005/8/layout/radial1"/>
    <dgm:cxn modelId="{8013D7A9-5929-48E3-9DFD-413FD0ADC550}" type="presOf" srcId="{AE98EB9C-1D03-417A-8F1C-A99703A8FD0A}" destId="{E7C4997A-04EC-4811-AE01-6B191B9090E5}" srcOrd="0" destOrd="0" presId="urn:microsoft.com/office/officeart/2005/8/layout/radial1"/>
    <dgm:cxn modelId="{1FC8FFB7-05D4-4423-8524-60F6B7B6DE33}" type="presOf" srcId="{0449AD4E-8841-4A1D-8623-5AE7BE0C82E6}" destId="{80BC72D8-EA25-40C2-9297-A76D1E471002}" srcOrd="1" destOrd="0" presId="urn:microsoft.com/office/officeart/2005/8/layout/radial1"/>
    <dgm:cxn modelId="{75AEF2BE-D40A-48E1-85D9-972CC2DB52A8}" srcId="{2B268FAB-4CE5-4EAF-B3CE-0F7093CE6711}" destId="{A9768A03-C108-48B0-A5EF-E6DAF7470588}" srcOrd="3" destOrd="0" parTransId="{6C164C9E-CBA3-4097-9BA3-927EBA380809}" sibTransId="{81EF192D-E137-40C8-A409-792710686717}"/>
    <dgm:cxn modelId="{0A8657C3-505F-4D7E-9A2A-19D87292ADC2}" type="presOf" srcId="{6C164C9E-CBA3-4097-9BA3-927EBA380809}" destId="{E1648A4C-4F89-47DF-8B97-12CE355F20D3}" srcOrd="0" destOrd="0" presId="urn:microsoft.com/office/officeart/2005/8/layout/radial1"/>
    <dgm:cxn modelId="{260DDDCB-AF21-4D6E-8D4C-FA333AF0C068}" type="presOf" srcId="{CD8136F2-31D6-4DBA-9AFC-D9F1D0020FF0}" destId="{313DC347-B6BD-48E8-84ED-E440CA3CCEF7}" srcOrd="1" destOrd="0" presId="urn:microsoft.com/office/officeart/2005/8/layout/radial1"/>
    <dgm:cxn modelId="{5ACF87CE-3E8B-46AB-B062-2E45D644C287}" type="presOf" srcId="{CA5E5865-A919-40DE-AD73-CA99FF9D3C3D}" destId="{AEDC4AF4-7E29-4F1B-8357-BA71FFE5DCE8}" srcOrd="0" destOrd="0" presId="urn:microsoft.com/office/officeart/2005/8/layout/radial1"/>
    <dgm:cxn modelId="{53194DF1-210F-49AE-9B4E-E3FAD30C2668}" type="presOf" srcId="{AE98EB9C-1D03-417A-8F1C-A99703A8FD0A}" destId="{FF765CFC-95BC-493A-B854-9F61A7FEB9C7}" srcOrd="1" destOrd="0" presId="urn:microsoft.com/office/officeart/2005/8/layout/radial1"/>
    <dgm:cxn modelId="{17AF2E03-CB45-4297-9293-145234386B0E}" type="presParOf" srcId="{F1186E3F-842E-4802-B7A3-A8B112EE49EA}" destId="{48A8B76E-5F06-4B68-B168-053D5939F8E7}" srcOrd="0" destOrd="0" presId="urn:microsoft.com/office/officeart/2005/8/layout/radial1"/>
    <dgm:cxn modelId="{3F3172F6-A9B6-4FBF-BEE7-E319B858EB7D}" type="presParOf" srcId="{F1186E3F-842E-4802-B7A3-A8B112EE49EA}" destId="{13C2EFCB-A9C2-4C79-B86A-55B35742608C}" srcOrd="1" destOrd="0" presId="urn:microsoft.com/office/officeart/2005/8/layout/radial1"/>
    <dgm:cxn modelId="{68844FB7-5563-437C-81D7-444D5DC0AAFA}" type="presParOf" srcId="{13C2EFCB-A9C2-4C79-B86A-55B35742608C}" destId="{80BC72D8-EA25-40C2-9297-A76D1E471002}" srcOrd="0" destOrd="0" presId="urn:microsoft.com/office/officeart/2005/8/layout/radial1"/>
    <dgm:cxn modelId="{4032DAA1-8FDA-4085-BE07-E63012138626}" type="presParOf" srcId="{F1186E3F-842E-4802-B7A3-A8B112EE49EA}" destId="{5E73818C-852B-436F-8EE6-BD51F80E8EBD}" srcOrd="2" destOrd="0" presId="urn:microsoft.com/office/officeart/2005/8/layout/radial1"/>
    <dgm:cxn modelId="{DE820D1B-8E9B-407A-B9B7-A9A1349DF87E}" type="presParOf" srcId="{F1186E3F-842E-4802-B7A3-A8B112EE49EA}" destId="{E7C4997A-04EC-4811-AE01-6B191B9090E5}" srcOrd="3" destOrd="0" presId="urn:microsoft.com/office/officeart/2005/8/layout/radial1"/>
    <dgm:cxn modelId="{08645120-B8E7-4063-9CCC-44766969641D}" type="presParOf" srcId="{E7C4997A-04EC-4811-AE01-6B191B9090E5}" destId="{FF765CFC-95BC-493A-B854-9F61A7FEB9C7}" srcOrd="0" destOrd="0" presId="urn:microsoft.com/office/officeart/2005/8/layout/radial1"/>
    <dgm:cxn modelId="{9B99AAF2-2F9D-4421-BD67-DBFFCFDE1D92}" type="presParOf" srcId="{F1186E3F-842E-4802-B7A3-A8B112EE49EA}" destId="{0741A63C-E6BF-49F2-8675-F500A28E17D3}" srcOrd="4" destOrd="0" presId="urn:microsoft.com/office/officeart/2005/8/layout/radial1"/>
    <dgm:cxn modelId="{08087990-6345-4919-BCC5-78001F6F4F77}" type="presParOf" srcId="{F1186E3F-842E-4802-B7A3-A8B112EE49EA}" destId="{AEDC4AF4-7E29-4F1B-8357-BA71FFE5DCE8}" srcOrd="5" destOrd="0" presId="urn:microsoft.com/office/officeart/2005/8/layout/radial1"/>
    <dgm:cxn modelId="{8AE62BE9-6AB8-48EF-B290-85F76A5D00E9}" type="presParOf" srcId="{AEDC4AF4-7E29-4F1B-8357-BA71FFE5DCE8}" destId="{A2326F37-CA93-4377-8EC4-6218606804EA}" srcOrd="0" destOrd="0" presId="urn:microsoft.com/office/officeart/2005/8/layout/radial1"/>
    <dgm:cxn modelId="{08F9C5A5-0CBC-4F84-8EA8-BB8741C1A5F1}" type="presParOf" srcId="{F1186E3F-842E-4802-B7A3-A8B112EE49EA}" destId="{1CFE78AB-41F1-4F64-9014-D9FB1F66D6F6}" srcOrd="6" destOrd="0" presId="urn:microsoft.com/office/officeart/2005/8/layout/radial1"/>
    <dgm:cxn modelId="{77208991-46A1-4467-9B4A-54E1780682EE}" type="presParOf" srcId="{F1186E3F-842E-4802-B7A3-A8B112EE49EA}" destId="{E1648A4C-4F89-47DF-8B97-12CE355F20D3}" srcOrd="7" destOrd="0" presId="urn:microsoft.com/office/officeart/2005/8/layout/radial1"/>
    <dgm:cxn modelId="{EF63EBD3-3B92-480F-BD41-5D00CDF3AF24}" type="presParOf" srcId="{E1648A4C-4F89-47DF-8B97-12CE355F20D3}" destId="{F13B9C9D-DC0A-424D-BC92-1248F34CB9B3}" srcOrd="0" destOrd="0" presId="urn:microsoft.com/office/officeart/2005/8/layout/radial1"/>
    <dgm:cxn modelId="{A9CFAE9C-269E-44C7-BD54-80B19011EE5E}" type="presParOf" srcId="{F1186E3F-842E-4802-B7A3-A8B112EE49EA}" destId="{8CAA89F3-8EC4-4D6B-A7F0-46009BF870D0}" srcOrd="8" destOrd="0" presId="urn:microsoft.com/office/officeart/2005/8/layout/radial1"/>
    <dgm:cxn modelId="{9361F972-F0E6-4349-9372-FB7507866EB6}" type="presParOf" srcId="{F1186E3F-842E-4802-B7A3-A8B112EE49EA}" destId="{B6EE1DDF-538F-43AF-9110-E1F33DF48A8D}" srcOrd="9" destOrd="0" presId="urn:microsoft.com/office/officeart/2005/8/layout/radial1"/>
    <dgm:cxn modelId="{FDF5AA1E-0066-40A6-898E-218D0116DA6D}" type="presParOf" srcId="{B6EE1DDF-538F-43AF-9110-E1F33DF48A8D}" destId="{313DC347-B6BD-48E8-84ED-E440CA3CCEF7}" srcOrd="0" destOrd="0" presId="urn:microsoft.com/office/officeart/2005/8/layout/radial1"/>
    <dgm:cxn modelId="{26619C37-8BF4-4E9C-B6DB-CFF1C6AEC6FE}" type="presParOf" srcId="{F1186E3F-842E-4802-B7A3-A8B112EE49EA}" destId="{19917B48-9636-4C7C-B74B-AD379C3D4340}" srcOrd="1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30F101-20EC-412F-8823-BBBDAB629868}"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877CBAC7-F0A5-4568-A1DF-E30B8BF8569B}">
      <dgm:prSet custT="1"/>
      <dgm:spPr/>
      <dgm:t>
        <a:bodyPr/>
        <a:lstStyle/>
        <a:p>
          <a:pPr>
            <a:lnSpc>
              <a:spcPct val="100000"/>
            </a:lnSpc>
          </a:pPr>
          <a:r>
            <a:rPr lang="da-DK" sz="2800">
              <a:latin typeface="+mn-lt"/>
            </a:rPr>
            <a:t>At sikre et sundt og sikkert arbejdsmiljø er altid arbejdsgiverens ansvar, og det skal ske i et tæt samarbejde m. medarbejderne. </a:t>
          </a:r>
          <a:endParaRPr lang="en-US" sz="2800">
            <a:latin typeface="+mn-lt"/>
          </a:endParaRPr>
        </a:p>
      </dgm:t>
    </dgm:pt>
    <dgm:pt modelId="{5D0A5036-B8DB-4699-8C7D-15EC539076DE}" type="parTrans" cxnId="{64B6A561-7640-4AEA-B16E-76E354E374C8}">
      <dgm:prSet/>
      <dgm:spPr/>
      <dgm:t>
        <a:bodyPr/>
        <a:lstStyle/>
        <a:p>
          <a:endParaRPr lang="en-US"/>
        </a:p>
      </dgm:t>
    </dgm:pt>
    <dgm:pt modelId="{DB81B9F2-95C8-49D6-8CBC-4033B99AF9F2}" type="sibTrans" cxnId="{64B6A561-7640-4AEA-B16E-76E354E374C8}">
      <dgm:prSet/>
      <dgm:spPr/>
      <dgm:t>
        <a:bodyPr/>
        <a:lstStyle/>
        <a:p>
          <a:endParaRPr lang="en-US"/>
        </a:p>
      </dgm:t>
    </dgm:pt>
    <dgm:pt modelId="{F8CBF547-1E64-43CE-9098-8BC3E75664D1}">
      <dgm:prSet custT="1"/>
      <dgm:spPr/>
      <dgm:t>
        <a:bodyPr/>
        <a:lstStyle/>
        <a:p>
          <a:pPr>
            <a:lnSpc>
              <a:spcPct val="100000"/>
            </a:lnSpc>
          </a:pPr>
          <a:r>
            <a:rPr lang="da-DK" sz="2800" kern="1200">
              <a:solidFill>
                <a:prstClr val="black">
                  <a:hueOff val="0"/>
                  <a:satOff val="0"/>
                  <a:lumOff val="0"/>
                  <a:alphaOff val="0"/>
                </a:prstClr>
              </a:solidFill>
              <a:latin typeface="+mn-lt"/>
              <a:ea typeface="+mn-ea"/>
              <a:cs typeface="+mn-cs"/>
            </a:rPr>
            <a:t>Her spiller arbejdsmiljøorganisationen en vigtig rolle. </a:t>
          </a:r>
          <a:endParaRPr lang="en-US" sz="2800" kern="1200">
            <a:solidFill>
              <a:prstClr val="black">
                <a:hueOff val="0"/>
                <a:satOff val="0"/>
                <a:lumOff val="0"/>
                <a:alphaOff val="0"/>
              </a:prstClr>
            </a:solidFill>
            <a:latin typeface="+mn-lt"/>
            <a:ea typeface="+mn-ea"/>
            <a:cs typeface="+mn-cs"/>
          </a:endParaRPr>
        </a:p>
      </dgm:t>
    </dgm:pt>
    <dgm:pt modelId="{1D862F19-A65F-4776-9888-5D0E95344E63}" type="parTrans" cxnId="{BD59977C-5255-4DE0-A90A-A870C0E57B00}">
      <dgm:prSet/>
      <dgm:spPr/>
      <dgm:t>
        <a:bodyPr/>
        <a:lstStyle/>
        <a:p>
          <a:endParaRPr lang="en-US"/>
        </a:p>
      </dgm:t>
    </dgm:pt>
    <dgm:pt modelId="{A0455F1B-7607-4953-8299-57D07E999C25}" type="sibTrans" cxnId="{BD59977C-5255-4DE0-A90A-A870C0E57B00}">
      <dgm:prSet/>
      <dgm:spPr/>
      <dgm:t>
        <a:bodyPr/>
        <a:lstStyle/>
        <a:p>
          <a:endParaRPr lang="en-US"/>
        </a:p>
      </dgm:t>
    </dgm:pt>
    <dgm:pt modelId="{AC1456C0-90FF-4AB0-918E-98A49AD7AFF7}" type="pres">
      <dgm:prSet presAssocID="{BF30F101-20EC-412F-8823-BBBDAB629868}" presName="root" presStyleCnt="0">
        <dgm:presLayoutVars>
          <dgm:dir/>
          <dgm:resizeHandles val="exact"/>
        </dgm:presLayoutVars>
      </dgm:prSet>
      <dgm:spPr/>
    </dgm:pt>
    <dgm:pt modelId="{A6785C95-AF70-497C-8864-14AAFBE23A38}" type="pres">
      <dgm:prSet presAssocID="{877CBAC7-F0A5-4568-A1DF-E30B8BF8569B}" presName="compNode" presStyleCnt="0"/>
      <dgm:spPr/>
    </dgm:pt>
    <dgm:pt modelId="{D3C6702F-4248-409A-9E6E-0F27B1434E97}" type="pres">
      <dgm:prSet presAssocID="{877CBAC7-F0A5-4568-A1DF-E30B8BF8569B}" presName="bgRect" presStyleLbl="bgShp" presStyleIdx="0" presStyleCnt="2"/>
      <dgm:spPr>
        <a:solidFill>
          <a:srgbClr val="97CCD9"/>
        </a:solidFill>
      </dgm:spPr>
    </dgm:pt>
    <dgm:pt modelId="{D0AEEE42-531B-4CF4-A1D4-A8F3ADF7081B}" type="pres">
      <dgm:prSet presAssocID="{877CBAC7-F0A5-4568-A1DF-E30B8BF8569B}" presName="iconRect" presStyleLbl="node1" presStyleIdx="0" presStyleCnt="2" custScaleX="188010" custScaleY="16395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Målgruppe kontur"/>
        </a:ext>
      </dgm:extLst>
    </dgm:pt>
    <dgm:pt modelId="{2AB116A1-E044-470B-97E5-3EAA0A93A738}" type="pres">
      <dgm:prSet presAssocID="{877CBAC7-F0A5-4568-A1DF-E30B8BF8569B}" presName="spaceRect" presStyleCnt="0"/>
      <dgm:spPr/>
    </dgm:pt>
    <dgm:pt modelId="{AD59E4A3-15B3-4E04-BF12-43AF99D707CD}" type="pres">
      <dgm:prSet presAssocID="{877CBAC7-F0A5-4568-A1DF-E30B8BF8569B}" presName="parTx" presStyleLbl="revTx" presStyleIdx="0" presStyleCnt="2">
        <dgm:presLayoutVars>
          <dgm:chMax val="0"/>
          <dgm:chPref val="0"/>
        </dgm:presLayoutVars>
      </dgm:prSet>
      <dgm:spPr/>
    </dgm:pt>
    <dgm:pt modelId="{6699A8DF-C0AF-4413-AD0F-896A1F0C3D6C}" type="pres">
      <dgm:prSet presAssocID="{DB81B9F2-95C8-49D6-8CBC-4033B99AF9F2}" presName="sibTrans" presStyleCnt="0"/>
      <dgm:spPr/>
    </dgm:pt>
    <dgm:pt modelId="{65C8929B-AD74-490D-8BBD-8DEBAB4DD769}" type="pres">
      <dgm:prSet presAssocID="{F8CBF547-1E64-43CE-9098-8BC3E75664D1}" presName="compNode" presStyleCnt="0"/>
      <dgm:spPr/>
    </dgm:pt>
    <dgm:pt modelId="{2ED7D12D-92DB-44D3-BB67-3F9F14493065}" type="pres">
      <dgm:prSet presAssocID="{F8CBF547-1E64-43CE-9098-8BC3E75664D1}" presName="bgRect" presStyleLbl="bgShp" presStyleIdx="1" presStyleCnt="2"/>
      <dgm:spPr>
        <a:solidFill>
          <a:srgbClr val="97CCD9"/>
        </a:solidFill>
      </dgm:spPr>
    </dgm:pt>
    <dgm:pt modelId="{CC3BCA61-7D39-417A-B91F-E9D9183DEEBD}" type="pres">
      <dgm:prSet presAssocID="{F8CBF547-1E64-43CE-9098-8BC3E75664D1}" presName="iconRect" presStyleLbl="node1" presStyleIdx="1" presStyleCnt="2" custScaleX="151827" custScaleY="143600"/>
      <dgm:spPr>
        <a:blipFill>
          <a:blip xmlns:r="http://schemas.openxmlformats.org/officeDocument/2006/relationships" r:embed="rId3">
            <a:extLst>
              <a:ext uri="{96DAC541-7B7A-43D3-8B79-37D633B846F1}">
                <asvg:svgBlip xmlns:asvg="http://schemas.microsoft.com/office/drawing/2016/SVG/main" r:embed="rId4"/>
              </a:ext>
            </a:extLst>
          </a:blip>
          <a:srcRect/>
          <a:stretch>
            <a:fillRect t="-3000" b="-3000"/>
          </a:stretch>
        </a:blipFill>
        <a:ln>
          <a:noFill/>
        </a:ln>
      </dgm:spPr>
      <dgm:extLst>
        <a:ext uri="{E40237B7-FDA0-4F09-8148-C483321AD2D9}">
          <dgm14:cNvPr xmlns:dgm14="http://schemas.microsoft.com/office/drawing/2010/diagram" id="0" name="" descr="Hierarki kontur"/>
        </a:ext>
      </dgm:extLst>
    </dgm:pt>
    <dgm:pt modelId="{45E696B1-E8DB-4134-8E06-AE3F1FA0B54E}" type="pres">
      <dgm:prSet presAssocID="{F8CBF547-1E64-43CE-9098-8BC3E75664D1}" presName="spaceRect" presStyleCnt="0"/>
      <dgm:spPr/>
    </dgm:pt>
    <dgm:pt modelId="{A156F8A9-EFDA-4ADF-BD2C-FD0A5DF2FF6B}" type="pres">
      <dgm:prSet presAssocID="{F8CBF547-1E64-43CE-9098-8BC3E75664D1}" presName="parTx" presStyleLbl="revTx" presStyleIdx="1" presStyleCnt="2">
        <dgm:presLayoutVars>
          <dgm:chMax val="0"/>
          <dgm:chPref val="0"/>
        </dgm:presLayoutVars>
      </dgm:prSet>
      <dgm:spPr/>
    </dgm:pt>
  </dgm:ptLst>
  <dgm:cxnLst>
    <dgm:cxn modelId="{4B2AB325-04D4-4056-B631-EEF1A38F416B}" type="presOf" srcId="{BF30F101-20EC-412F-8823-BBBDAB629868}" destId="{AC1456C0-90FF-4AB0-918E-98A49AD7AFF7}" srcOrd="0" destOrd="0" presId="urn:microsoft.com/office/officeart/2018/2/layout/IconVerticalSolidList"/>
    <dgm:cxn modelId="{64B6A561-7640-4AEA-B16E-76E354E374C8}" srcId="{BF30F101-20EC-412F-8823-BBBDAB629868}" destId="{877CBAC7-F0A5-4568-A1DF-E30B8BF8569B}" srcOrd="0" destOrd="0" parTransId="{5D0A5036-B8DB-4699-8C7D-15EC539076DE}" sibTransId="{DB81B9F2-95C8-49D6-8CBC-4033B99AF9F2}"/>
    <dgm:cxn modelId="{BD59977C-5255-4DE0-A90A-A870C0E57B00}" srcId="{BF30F101-20EC-412F-8823-BBBDAB629868}" destId="{F8CBF547-1E64-43CE-9098-8BC3E75664D1}" srcOrd="1" destOrd="0" parTransId="{1D862F19-A65F-4776-9888-5D0E95344E63}" sibTransId="{A0455F1B-7607-4953-8299-57D07E999C25}"/>
    <dgm:cxn modelId="{5FFDF185-278E-43C8-A3D7-C926B3B5056A}" type="presOf" srcId="{F8CBF547-1E64-43CE-9098-8BC3E75664D1}" destId="{A156F8A9-EFDA-4ADF-BD2C-FD0A5DF2FF6B}" srcOrd="0" destOrd="0" presId="urn:microsoft.com/office/officeart/2018/2/layout/IconVerticalSolidList"/>
    <dgm:cxn modelId="{E3BCF7F7-7D70-4ABC-88A4-025D5BE74368}" type="presOf" srcId="{877CBAC7-F0A5-4568-A1DF-E30B8BF8569B}" destId="{AD59E4A3-15B3-4E04-BF12-43AF99D707CD}" srcOrd="0" destOrd="0" presId="urn:microsoft.com/office/officeart/2018/2/layout/IconVerticalSolidList"/>
    <dgm:cxn modelId="{C8E5BF0D-F0E0-4994-9222-4832BC8478C0}" type="presParOf" srcId="{AC1456C0-90FF-4AB0-918E-98A49AD7AFF7}" destId="{A6785C95-AF70-497C-8864-14AAFBE23A38}" srcOrd="0" destOrd="0" presId="urn:microsoft.com/office/officeart/2018/2/layout/IconVerticalSolidList"/>
    <dgm:cxn modelId="{B5E65E3D-79E8-4FD4-A8B2-A042473608B5}" type="presParOf" srcId="{A6785C95-AF70-497C-8864-14AAFBE23A38}" destId="{D3C6702F-4248-409A-9E6E-0F27B1434E97}" srcOrd="0" destOrd="0" presId="urn:microsoft.com/office/officeart/2018/2/layout/IconVerticalSolidList"/>
    <dgm:cxn modelId="{AE67F73B-819A-4ABD-B2F6-575D066A9824}" type="presParOf" srcId="{A6785C95-AF70-497C-8864-14AAFBE23A38}" destId="{D0AEEE42-531B-4CF4-A1D4-A8F3ADF7081B}" srcOrd="1" destOrd="0" presId="urn:microsoft.com/office/officeart/2018/2/layout/IconVerticalSolidList"/>
    <dgm:cxn modelId="{E16E0C70-C9A6-46B4-B28D-EA245D094CA3}" type="presParOf" srcId="{A6785C95-AF70-497C-8864-14AAFBE23A38}" destId="{2AB116A1-E044-470B-97E5-3EAA0A93A738}" srcOrd="2" destOrd="0" presId="urn:microsoft.com/office/officeart/2018/2/layout/IconVerticalSolidList"/>
    <dgm:cxn modelId="{3208F794-0783-4C4B-9D9D-17481D58684B}" type="presParOf" srcId="{A6785C95-AF70-497C-8864-14AAFBE23A38}" destId="{AD59E4A3-15B3-4E04-BF12-43AF99D707CD}" srcOrd="3" destOrd="0" presId="urn:microsoft.com/office/officeart/2018/2/layout/IconVerticalSolidList"/>
    <dgm:cxn modelId="{4AC70A3A-46B0-4E01-857D-43BD9611886E}" type="presParOf" srcId="{AC1456C0-90FF-4AB0-918E-98A49AD7AFF7}" destId="{6699A8DF-C0AF-4413-AD0F-896A1F0C3D6C}" srcOrd="1" destOrd="0" presId="urn:microsoft.com/office/officeart/2018/2/layout/IconVerticalSolidList"/>
    <dgm:cxn modelId="{BAAD5AF6-B558-410B-9B78-9C1465845778}" type="presParOf" srcId="{AC1456C0-90FF-4AB0-918E-98A49AD7AFF7}" destId="{65C8929B-AD74-490D-8BBD-8DEBAB4DD769}" srcOrd="2" destOrd="0" presId="urn:microsoft.com/office/officeart/2018/2/layout/IconVerticalSolidList"/>
    <dgm:cxn modelId="{B8770E61-D232-443E-8251-BAA7034AF32C}" type="presParOf" srcId="{65C8929B-AD74-490D-8BBD-8DEBAB4DD769}" destId="{2ED7D12D-92DB-44D3-BB67-3F9F14493065}" srcOrd="0" destOrd="0" presId="urn:microsoft.com/office/officeart/2018/2/layout/IconVerticalSolidList"/>
    <dgm:cxn modelId="{17A324B8-701C-470A-BABD-1E6FCAF4303D}" type="presParOf" srcId="{65C8929B-AD74-490D-8BBD-8DEBAB4DD769}" destId="{CC3BCA61-7D39-417A-B91F-E9D9183DEEBD}" srcOrd="1" destOrd="0" presId="urn:microsoft.com/office/officeart/2018/2/layout/IconVerticalSolidList"/>
    <dgm:cxn modelId="{705DDDA5-6ACF-4A4C-9212-60DA1C8C8AAB}" type="presParOf" srcId="{65C8929B-AD74-490D-8BBD-8DEBAB4DD769}" destId="{45E696B1-E8DB-4134-8E06-AE3F1FA0B54E}" srcOrd="2" destOrd="0" presId="urn:microsoft.com/office/officeart/2018/2/layout/IconVerticalSolidList"/>
    <dgm:cxn modelId="{10D2E98A-3047-4B73-85BC-A2ADF8D6ACBA}" type="presParOf" srcId="{65C8929B-AD74-490D-8BBD-8DEBAB4DD769}" destId="{A156F8A9-EFDA-4ADF-BD2C-FD0A5DF2FF6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A8B76E-5F06-4B68-B168-053D5939F8E7}">
      <dsp:nvSpPr>
        <dsp:cNvPr id="0" name=""/>
        <dsp:cNvSpPr/>
      </dsp:nvSpPr>
      <dsp:spPr>
        <a:xfrm>
          <a:off x="3262669" y="2107281"/>
          <a:ext cx="1602661" cy="1602661"/>
        </a:xfrm>
        <a:prstGeom prst="ellipse">
          <a:avLst/>
        </a:prstGeom>
        <a:solidFill>
          <a:srgbClr val="7030A0"/>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da-DK" sz="2400" b="1" kern="1200"/>
            <a:t>Kom volden i forkøbet</a:t>
          </a:r>
        </a:p>
      </dsp:txBody>
      <dsp:txXfrm>
        <a:off x="3497373" y="2341985"/>
        <a:ext cx="1133253" cy="1133253"/>
      </dsp:txXfrm>
    </dsp:sp>
    <dsp:sp modelId="{13C2EFCB-A9C2-4C79-B86A-55B35742608C}">
      <dsp:nvSpPr>
        <dsp:cNvPr id="0" name=""/>
        <dsp:cNvSpPr/>
      </dsp:nvSpPr>
      <dsp:spPr>
        <a:xfrm rot="15483312">
          <a:off x="3651823" y="1907219"/>
          <a:ext cx="408171" cy="35492"/>
        </a:xfrm>
        <a:custGeom>
          <a:avLst/>
          <a:gdLst/>
          <a:ahLst/>
          <a:cxnLst/>
          <a:rect l="0" t="0" r="0" b="0"/>
          <a:pathLst>
            <a:path>
              <a:moveTo>
                <a:pt x="0" y="17746"/>
              </a:moveTo>
              <a:lnTo>
                <a:pt x="408171" y="177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rot="10800000">
        <a:off x="3845705" y="1914761"/>
        <a:ext cx="20408" cy="20408"/>
      </dsp:txXfrm>
    </dsp:sp>
    <dsp:sp modelId="{5E73818C-852B-436F-8EE6-BD51F80E8EBD}">
      <dsp:nvSpPr>
        <dsp:cNvPr id="0" name=""/>
        <dsp:cNvSpPr/>
      </dsp:nvSpPr>
      <dsp:spPr>
        <a:xfrm>
          <a:off x="2846488" y="139987"/>
          <a:ext cx="1602661" cy="1602661"/>
        </a:xfrm>
        <a:prstGeom prst="ellipse">
          <a:avLst/>
        </a:prstGeom>
        <a:solidFill>
          <a:srgbClr val="7030A0"/>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a-DK" sz="1600" kern="1200">
              <a:latin typeface="Klavika "/>
            </a:rPr>
            <a:t>Faglighed og systematik</a:t>
          </a:r>
          <a:endParaRPr lang="da-DK" sz="1600" kern="1200"/>
        </a:p>
      </dsp:txBody>
      <dsp:txXfrm>
        <a:off x="3081192" y="374691"/>
        <a:ext cx="1133253" cy="1133253"/>
      </dsp:txXfrm>
    </dsp:sp>
    <dsp:sp modelId="{E7C4997A-04EC-4811-AE01-6B191B9090E5}">
      <dsp:nvSpPr>
        <dsp:cNvPr id="0" name=""/>
        <dsp:cNvSpPr/>
      </dsp:nvSpPr>
      <dsp:spPr>
        <a:xfrm rot="268315">
          <a:off x="4862231" y="2970239"/>
          <a:ext cx="433298" cy="35492"/>
        </a:xfrm>
        <a:custGeom>
          <a:avLst/>
          <a:gdLst/>
          <a:ahLst/>
          <a:cxnLst/>
          <a:rect l="0" t="0" r="0" b="0"/>
          <a:pathLst>
            <a:path>
              <a:moveTo>
                <a:pt x="0" y="17746"/>
              </a:moveTo>
              <a:lnTo>
                <a:pt x="433298" y="177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a:off x="5068048" y="2977152"/>
        <a:ext cx="21664" cy="21664"/>
      </dsp:txXfrm>
    </dsp:sp>
    <dsp:sp modelId="{0741A63C-E6BF-49F2-8675-F500A28E17D3}">
      <dsp:nvSpPr>
        <dsp:cNvPr id="0" name=""/>
        <dsp:cNvSpPr/>
      </dsp:nvSpPr>
      <dsp:spPr>
        <a:xfrm>
          <a:off x="5292430" y="2266026"/>
          <a:ext cx="1602661" cy="1602661"/>
        </a:xfrm>
        <a:prstGeom prst="ellipse">
          <a:avLst/>
        </a:prstGeom>
        <a:solidFill>
          <a:srgbClr val="7030A0"/>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da-DK" sz="1600" kern="1200">
              <a:latin typeface="Klavika "/>
            </a:rPr>
            <a:t>De nødvendige kompetencer </a:t>
          </a:r>
          <a:endParaRPr lang="da-DK" sz="1600" kern="1200"/>
        </a:p>
        <a:p>
          <a:pPr marL="0" lvl="0" algn="ctr" defTabSz="666750">
            <a:lnSpc>
              <a:spcPct val="90000"/>
            </a:lnSpc>
            <a:spcBef>
              <a:spcPct val="0"/>
            </a:spcBef>
            <a:spcAft>
              <a:spcPct val="35000"/>
            </a:spcAft>
            <a:buNone/>
          </a:pPr>
          <a:endParaRPr lang="da-DK" sz="1600" kern="1200"/>
        </a:p>
      </dsp:txBody>
      <dsp:txXfrm>
        <a:off x="5527134" y="2500730"/>
        <a:ext cx="1133253" cy="1133253"/>
      </dsp:txXfrm>
    </dsp:sp>
    <dsp:sp modelId="{AEDC4AF4-7E29-4F1B-8357-BA71FFE5DCE8}">
      <dsp:nvSpPr>
        <dsp:cNvPr id="0" name=""/>
        <dsp:cNvSpPr/>
      </dsp:nvSpPr>
      <dsp:spPr>
        <a:xfrm rot="3766677">
          <a:off x="4344051" y="3745228"/>
          <a:ext cx="318891" cy="35492"/>
        </a:xfrm>
        <a:custGeom>
          <a:avLst/>
          <a:gdLst/>
          <a:ahLst/>
          <a:cxnLst/>
          <a:rect l="0" t="0" r="0" b="0"/>
          <a:pathLst>
            <a:path>
              <a:moveTo>
                <a:pt x="0" y="17746"/>
              </a:moveTo>
              <a:lnTo>
                <a:pt x="318891" y="177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a:off x="4495525" y="3755002"/>
        <a:ext cx="15944" cy="15944"/>
      </dsp:txXfrm>
    </dsp:sp>
    <dsp:sp modelId="{1CFE78AB-41F1-4F64-9014-D9FB1F66D6F6}">
      <dsp:nvSpPr>
        <dsp:cNvPr id="0" name=""/>
        <dsp:cNvSpPr/>
      </dsp:nvSpPr>
      <dsp:spPr>
        <a:xfrm>
          <a:off x="4141664" y="3816005"/>
          <a:ext cx="1602661" cy="1602661"/>
        </a:xfrm>
        <a:prstGeom prst="ellipse">
          <a:avLst/>
        </a:prstGeom>
        <a:solidFill>
          <a:srgbClr val="7030A0"/>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da-DK" sz="1600" kern="1200">
              <a:latin typeface="Klavika "/>
            </a:rPr>
            <a:t>Gode arbejdsgange</a:t>
          </a:r>
          <a:endParaRPr lang="da-DK" sz="1600" kern="1200"/>
        </a:p>
        <a:p>
          <a:pPr marL="0" lvl="0" algn="ctr" defTabSz="666750">
            <a:lnSpc>
              <a:spcPct val="90000"/>
            </a:lnSpc>
            <a:spcBef>
              <a:spcPct val="0"/>
            </a:spcBef>
            <a:spcAft>
              <a:spcPct val="35000"/>
            </a:spcAft>
            <a:buNone/>
          </a:pPr>
          <a:endParaRPr lang="da-DK" sz="1600" kern="1200"/>
        </a:p>
      </dsp:txBody>
      <dsp:txXfrm>
        <a:off x="4376368" y="4050709"/>
        <a:ext cx="1133253" cy="1133253"/>
      </dsp:txXfrm>
    </dsp:sp>
    <dsp:sp modelId="{E1648A4C-4F89-47DF-8B97-12CE355F20D3}">
      <dsp:nvSpPr>
        <dsp:cNvPr id="0" name=""/>
        <dsp:cNvSpPr/>
      </dsp:nvSpPr>
      <dsp:spPr>
        <a:xfrm rot="7963574">
          <a:off x="3210931" y="3614924"/>
          <a:ext cx="368625" cy="35492"/>
        </a:xfrm>
        <a:custGeom>
          <a:avLst/>
          <a:gdLst/>
          <a:ahLst/>
          <a:cxnLst/>
          <a:rect l="0" t="0" r="0" b="0"/>
          <a:pathLst>
            <a:path>
              <a:moveTo>
                <a:pt x="0" y="17746"/>
              </a:moveTo>
              <a:lnTo>
                <a:pt x="368625" y="177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rot="10800000">
        <a:off x="3386028" y="3623454"/>
        <a:ext cx="18431" cy="18431"/>
      </dsp:txXfrm>
    </dsp:sp>
    <dsp:sp modelId="{8CAA89F3-8EC4-4D6B-A7F0-46009BF870D0}">
      <dsp:nvSpPr>
        <dsp:cNvPr id="0" name=""/>
        <dsp:cNvSpPr/>
      </dsp:nvSpPr>
      <dsp:spPr>
        <a:xfrm>
          <a:off x="1925158" y="3555397"/>
          <a:ext cx="1602661" cy="1602661"/>
        </a:xfrm>
        <a:prstGeom prst="ellipse">
          <a:avLst/>
        </a:prstGeom>
        <a:solidFill>
          <a:srgbClr val="7030A0"/>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da-DK" sz="1600" kern="1200"/>
        </a:p>
      </dsp:txBody>
      <dsp:txXfrm>
        <a:off x="2159862" y="3790101"/>
        <a:ext cx="1133253" cy="1133253"/>
      </dsp:txXfrm>
    </dsp:sp>
    <dsp:sp modelId="{B6EE1DDF-538F-43AF-9110-E1F33DF48A8D}">
      <dsp:nvSpPr>
        <dsp:cNvPr id="0" name=""/>
        <dsp:cNvSpPr/>
      </dsp:nvSpPr>
      <dsp:spPr>
        <a:xfrm rot="11787984">
          <a:off x="2850190" y="2599288"/>
          <a:ext cx="454667" cy="35492"/>
        </a:xfrm>
        <a:custGeom>
          <a:avLst/>
          <a:gdLst/>
          <a:ahLst/>
          <a:cxnLst/>
          <a:rect l="0" t="0" r="0" b="0"/>
          <a:pathLst>
            <a:path>
              <a:moveTo>
                <a:pt x="0" y="17746"/>
              </a:moveTo>
              <a:lnTo>
                <a:pt x="454667" y="177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rot="10800000">
        <a:off x="3066158" y="2605667"/>
        <a:ext cx="22733" cy="22733"/>
      </dsp:txXfrm>
    </dsp:sp>
    <dsp:sp modelId="{19917B48-9636-4C7C-B74B-AD379C3D4340}">
      <dsp:nvSpPr>
        <dsp:cNvPr id="0" name=""/>
        <dsp:cNvSpPr/>
      </dsp:nvSpPr>
      <dsp:spPr>
        <a:xfrm>
          <a:off x="1289718" y="1524125"/>
          <a:ext cx="1602661" cy="1602661"/>
        </a:xfrm>
        <a:prstGeom prst="ellipse">
          <a:avLst/>
        </a:prstGeom>
        <a:solidFill>
          <a:srgbClr val="7030A0"/>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a-DK" sz="1600" kern="1200">
              <a:latin typeface="Klavika "/>
            </a:rPr>
            <a:t>Indretning og udstyr</a:t>
          </a:r>
        </a:p>
      </dsp:txBody>
      <dsp:txXfrm>
        <a:off x="1524422" y="1758829"/>
        <a:ext cx="1133253" cy="11332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C6702F-4248-409A-9E6E-0F27B1434E97}">
      <dsp:nvSpPr>
        <dsp:cNvPr id="0" name=""/>
        <dsp:cNvSpPr/>
      </dsp:nvSpPr>
      <dsp:spPr>
        <a:xfrm>
          <a:off x="0" y="557837"/>
          <a:ext cx="10536600" cy="1673511"/>
        </a:xfrm>
        <a:prstGeom prst="roundRect">
          <a:avLst>
            <a:gd name="adj" fmla="val 10000"/>
          </a:avLst>
        </a:prstGeom>
        <a:solidFill>
          <a:srgbClr val="97CCD9"/>
        </a:solidFill>
        <a:ln>
          <a:noFill/>
        </a:ln>
        <a:effectLst/>
      </dsp:spPr>
      <dsp:style>
        <a:lnRef idx="0">
          <a:scrgbClr r="0" g="0" b="0"/>
        </a:lnRef>
        <a:fillRef idx="1">
          <a:scrgbClr r="0" g="0" b="0"/>
        </a:fillRef>
        <a:effectRef idx="0">
          <a:scrgbClr r="0" g="0" b="0"/>
        </a:effectRef>
        <a:fontRef idx="minor"/>
      </dsp:style>
    </dsp:sp>
    <dsp:sp modelId="{D0AEEE42-531B-4CF4-A1D4-A8F3ADF7081B}">
      <dsp:nvSpPr>
        <dsp:cNvPr id="0" name=""/>
        <dsp:cNvSpPr/>
      </dsp:nvSpPr>
      <dsp:spPr>
        <a:xfrm>
          <a:off x="101201" y="640055"/>
          <a:ext cx="1730503" cy="1509075"/>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D59E4A3-15B3-4E04-BF12-43AF99D707CD}">
      <dsp:nvSpPr>
        <dsp:cNvPr id="0" name=""/>
        <dsp:cNvSpPr/>
      </dsp:nvSpPr>
      <dsp:spPr>
        <a:xfrm>
          <a:off x="1932906" y="557837"/>
          <a:ext cx="8603693" cy="1673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113" tIns="177113" rIns="177113" bIns="177113" numCol="1" spcCol="1270" anchor="ctr" anchorCtr="0">
          <a:noAutofit/>
        </a:bodyPr>
        <a:lstStyle/>
        <a:p>
          <a:pPr marL="0" lvl="0" indent="0" algn="l" defTabSz="1244600">
            <a:lnSpc>
              <a:spcPct val="100000"/>
            </a:lnSpc>
            <a:spcBef>
              <a:spcPct val="0"/>
            </a:spcBef>
            <a:spcAft>
              <a:spcPct val="35000"/>
            </a:spcAft>
            <a:buNone/>
          </a:pPr>
          <a:r>
            <a:rPr lang="da-DK" sz="2800" kern="1200">
              <a:latin typeface="+mn-lt"/>
            </a:rPr>
            <a:t>At sikre et sundt og sikkert arbejdsmiljø er altid arbejdsgiverens ansvar, og det skal ske i et tæt samarbejde m. medarbejderne. </a:t>
          </a:r>
          <a:endParaRPr lang="en-US" sz="2800" kern="1200">
            <a:latin typeface="+mn-lt"/>
          </a:endParaRPr>
        </a:p>
      </dsp:txBody>
      <dsp:txXfrm>
        <a:off x="1932906" y="557837"/>
        <a:ext cx="8603693" cy="1673511"/>
      </dsp:txXfrm>
    </dsp:sp>
    <dsp:sp modelId="{2ED7D12D-92DB-44D3-BB67-3F9F14493065}">
      <dsp:nvSpPr>
        <dsp:cNvPr id="0" name=""/>
        <dsp:cNvSpPr/>
      </dsp:nvSpPr>
      <dsp:spPr>
        <a:xfrm>
          <a:off x="0" y="2593189"/>
          <a:ext cx="10536600" cy="1673511"/>
        </a:xfrm>
        <a:prstGeom prst="roundRect">
          <a:avLst>
            <a:gd name="adj" fmla="val 10000"/>
          </a:avLst>
        </a:prstGeom>
        <a:solidFill>
          <a:srgbClr val="97CCD9"/>
        </a:solidFill>
        <a:ln>
          <a:noFill/>
        </a:ln>
        <a:effectLst/>
      </dsp:spPr>
      <dsp:style>
        <a:lnRef idx="0">
          <a:scrgbClr r="0" g="0" b="0"/>
        </a:lnRef>
        <a:fillRef idx="1">
          <a:scrgbClr r="0" g="0" b="0"/>
        </a:fillRef>
        <a:effectRef idx="0">
          <a:scrgbClr r="0" g="0" b="0"/>
        </a:effectRef>
        <a:fontRef idx="minor"/>
      </dsp:style>
    </dsp:sp>
    <dsp:sp modelId="{CC3BCA61-7D39-417A-B91F-E9D9183DEEBD}">
      <dsp:nvSpPr>
        <dsp:cNvPr id="0" name=""/>
        <dsp:cNvSpPr/>
      </dsp:nvSpPr>
      <dsp:spPr>
        <a:xfrm>
          <a:off x="267721" y="2769075"/>
          <a:ext cx="1397463" cy="1321739"/>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t="-3000" b="-3000"/>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156F8A9-EFDA-4ADF-BD2C-FD0A5DF2FF6B}">
      <dsp:nvSpPr>
        <dsp:cNvPr id="0" name=""/>
        <dsp:cNvSpPr/>
      </dsp:nvSpPr>
      <dsp:spPr>
        <a:xfrm>
          <a:off x="1932906" y="2593189"/>
          <a:ext cx="8603693" cy="1673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113" tIns="177113" rIns="177113" bIns="177113" numCol="1" spcCol="1270" anchor="ctr" anchorCtr="0">
          <a:noAutofit/>
        </a:bodyPr>
        <a:lstStyle/>
        <a:p>
          <a:pPr marL="0" lvl="0" indent="0" algn="l" defTabSz="1244600">
            <a:lnSpc>
              <a:spcPct val="100000"/>
            </a:lnSpc>
            <a:spcBef>
              <a:spcPct val="0"/>
            </a:spcBef>
            <a:spcAft>
              <a:spcPct val="35000"/>
            </a:spcAft>
            <a:buNone/>
          </a:pPr>
          <a:r>
            <a:rPr lang="da-DK" sz="2800" kern="1200">
              <a:solidFill>
                <a:prstClr val="black">
                  <a:hueOff val="0"/>
                  <a:satOff val="0"/>
                  <a:lumOff val="0"/>
                  <a:alphaOff val="0"/>
                </a:prstClr>
              </a:solidFill>
              <a:latin typeface="+mn-lt"/>
              <a:ea typeface="+mn-ea"/>
              <a:cs typeface="+mn-cs"/>
            </a:rPr>
            <a:t>Her spiller arbejdsmiljøorganisationen en vigtig rolle. </a:t>
          </a:r>
          <a:endParaRPr lang="en-US" sz="2800" kern="1200">
            <a:solidFill>
              <a:prstClr val="black">
                <a:hueOff val="0"/>
                <a:satOff val="0"/>
                <a:lumOff val="0"/>
                <a:alphaOff val="0"/>
              </a:prstClr>
            </a:solidFill>
            <a:latin typeface="+mn-lt"/>
            <a:ea typeface="+mn-ea"/>
            <a:cs typeface="+mn-cs"/>
          </a:endParaRPr>
        </a:p>
      </dsp:txBody>
      <dsp:txXfrm>
        <a:off x="1932906" y="2593189"/>
        <a:ext cx="8603693" cy="1673511"/>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2" y="3"/>
            <a:ext cx="2918830" cy="493316"/>
          </a:xfrm>
          <a:prstGeom prst="rect">
            <a:avLst/>
          </a:prstGeom>
        </p:spPr>
        <p:txBody>
          <a:bodyPr vert="horz" lIns="91134" tIns="45568" rIns="91134" bIns="45568"/>
          <a:lstStyle/>
          <a:p>
            <a:endParaRPr lang="da-DK"/>
          </a:p>
        </p:txBody>
      </p:sp>
      <p:sp>
        <p:nvSpPr>
          <p:cNvPr id="3" name="Rectangle 3"/>
          <p:cNvSpPr>
            <a:spLocks noGrp="1"/>
          </p:cNvSpPr>
          <p:nvPr>
            <p:ph type="dt" sz="quarter" idx="1"/>
          </p:nvPr>
        </p:nvSpPr>
        <p:spPr>
          <a:xfrm>
            <a:off x="3815378" y="3"/>
            <a:ext cx="2918830" cy="493316"/>
          </a:xfrm>
          <a:prstGeom prst="rect">
            <a:avLst/>
          </a:prstGeom>
        </p:spPr>
        <p:txBody>
          <a:bodyPr vert="horz" lIns="91134" tIns="45568" rIns="91134" bIns="45568"/>
          <a:lstStyle/>
          <a:p>
            <a:fld id="{31555DB1-8736-42A3-B48D-2B08FB93332A}" type="datetimeFigureOut">
              <a:rPr lang="da-DK" smtClean="0"/>
              <a:pPr/>
              <a:t>30.11.2023</a:t>
            </a:fld>
            <a:endParaRPr lang="da-DK"/>
          </a:p>
        </p:txBody>
      </p:sp>
      <p:sp>
        <p:nvSpPr>
          <p:cNvPr id="4" name="Rectangle 4"/>
          <p:cNvSpPr>
            <a:spLocks noGrp="1"/>
          </p:cNvSpPr>
          <p:nvPr>
            <p:ph type="ftr" sz="quarter" idx="2"/>
          </p:nvPr>
        </p:nvSpPr>
        <p:spPr>
          <a:xfrm>
            <a:off x="2" y="9371287"/>
            <a:ext cx="2918830" cy="493316"/>
          </a:xfrm>
          <a:prstGeom prst="rect">
            <a:avLst/>
          </a:prstGeom>
        </p:spPr>
        <p:txBody>
          <a:bodyPr vert="horz" lIns="91134" tIns="45568" rIns="91134" bIns="45568"/>
          <a:lstStyle/>
          <a:p>
            <a:endParaRPr lang="da-DK"/>
          </a:p>
        </p:txBody>
      </p:sp>
      <p:sp>
        <p:nvSpPr>
          <p:cNvPr id="5" name="Rectangle 5"/>
          <p:cNvSpPr>
            <a:spLocks noGrp="1"/>
          </p:cNvSpPr>
          <p:nvPr>
            <p:ph type="sldNum" sz="quarter" idx="3"/>
          </p:nvPr>
        </p:nvSpPr>
        <p:spPr>
          <a:xfrm>
            <a:off x="3815378" y="9371287"/>
            <a:ext cx="2918830" cy="493316"/>
          </a:xfrm>
          <a:prstGeom prst="rect">
            <a:avLst/>
          </a:prstGeom>
        </p:spPr>
        <p:txBody>
          <a:bodyPr vert="horz" lIns="91134" tIns="45568" rIns="91134" bIns="45568"/>
          <a:lstStyle/>
          <a:p>
            <a:fld id="{5400D380-E0D7-4EB1-B91E-BFCC7DA7F29D}" type="slidenum">
              <a:rPr lang="da-DK" smtClean="0"/>
              <a:pPr/>
              <a:t>‹nr.›</a:t>
            </a:fld>
            <a:endParaRPr lang="da-DK"/>
          </a:p>
        </p:txBody>
      </p:sp>
    </p:spTree>
    <p:extLst>
      <p:ext uri="{BB962C8B-B14F-4D97-AF65-F5344CB8AC3E}">
        <p14:creationId xmlns:p14="http://schemas.microsoft.com/office/powerpoint/2010/main" val="34454691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2" y="3"/>
            <a:ext cx="2918830" cy="493316"/>
          </a:xfrm>
          <a:prstGeom prst="rect">
            <a:avLst/>
          </a:prstGeom>
        </p:spPr>
        <p:txBody>
          <a:bodyPr vert="horz" lIns="91134" tIns="45568" rIns="91134" bIns="45568"/>
          <a:lstStyle/>
          <a:p>
            <a:endParaRPr lang="da-DK"/>
          </a:p>
        </p:txBody>
      </p:sp>
      <p:sp>
        <p:nvSpPr>
          <p:cNvPr id="3" name="Rectangle 3"/>
          <p:cNvSpPr>
            <a:spLocks noGrp="1"/>
          </p:cNvSpPr>
          <p:nvPr>
            <p:ph type="dt" idx="1"/>
          </p:nvPr>
        </p:nvSpPr>
        <p:spPr>
          <a:xfrm>
            <a:off x="3815378" y="3"/>
            <a:ext cx="2918830" cy="493316"/>
          </a:xfrm>
          <a:prstGeom prst="rect">
            <a:avLst/>
          </a:prstGeom>
        </p:spPr>
        <p:txBody>
          <a:bodyPr vert="horz" lIns="91134" tIns="45568" rIns="91134" bIns="45568"/>
          <a:lstStyle/>
          <a:p>
            <a:fld id="{0BDB199F-A56C-4049-BA04-1447030960FF}" type="datetimeFigureOut">
              <a:pPr/>
              <a:t>30.11.2023</a:t>
            </a:fld>
            <a:endParaRPr lang="da-DK"/>
          </a:p>
        </p:txBody>
      </p:sp>
      <p:sp>
        <p:nvSpPr>
          <p:cNvPr id="4" name="Rectangle 4"/>
          <p:cNvSpPr>
            <a:spLocks noGrp="1" noRot="1" noChangeAspect="1"/>
          </p:cNvSpPr>
          <p:nvPr>
            <p:ph type="sldImg" idx="2"/>
          </p:nvPr>
        </p:nvSpPr>
        <p:spPr>
          <a:xfrm>
            <a:off x="79375" y="741363"/>
            <a:ext cx="6577013" cy="3700462"/>
          </a:xfrm>
          <a:prstGeom prst="rect">
            <a:avLst/>
          </a:prstGeom>
          <a:noFill/>
          <a:ln w="12700">
            <a:solidFill>
              <a:prstClr val="black"/>
            </a:solidFill>
          </a:ln>
        </p:spPr>
        <p:txBody>
          <a:bodyPr vert="horz" lIns="91134" tIns="45568" rIns="91134" bIns="45568" anchor="ctr"/>
          <a:lstStyle/>
          <a:p>
            <a:endParaRPr lang="da-DK"/>
          </a:p>
        </p:txBody>
      </p:sp>
      <p:sp>
        <p:nvSpPr>
          <p:cNvPr id="5" name="Rectangle 5"/>
          <p:cNvSpPr>
            <a:spLocks noGrp="1"/>
          </p:cNvSpPr>
          <p:nvPr>
            <p:ph type="body" sz="quarter" idx="3"/>
          </p:nvPr>
        </p:nvSpPr>
        <p:spPr>
          <a:xfrm>
            <a:off x="673577" y="4686502"/>
            <a:ext cx="5388610" cy="4439841"/>
          </a:xfrm>
          <a:prstGeom prst="rect">
            <a:avLst/>
          </a:prstGeom>
        </p:spPr>
        <p:txBody>
          <a:bodyPr vert="horz" lIns="91134" tIns="45568" rIns="91134" bIns="45568">
            <a:normAutofit/>
          </a:bodyPr>
          <a:lstStyle/>
          <a:p>
            <a:pPr lvl="0"/>
            <a:r>
              <a:rPr lang="da-DK"/>
              <a:t>Klik for at redigere teksttypografier i masteren</a:t>
            </a:r>
          </a:p>
          <a:p>
            <a:pPr lvl="1"/>
            <a:r>
              <a:rPr lang="da-DK"/>
              <a:t>Andet niveau</a:t>
            </a:r>
          </a:p>
          <a:p>
            <a:pPr lvl="2"/>
            <a:r>
              <a:rPr lang="da-DK"/>
              <a:t>Tredje niveau</a:t>
            </a:r>
          </a:p>
          <a:p>
            <a:pPr lvl="3"/>
            <a:r>
              <a:rPr lang="da-DK"/>
              <a:t>Fjerde niveau</a:t>
            </a:r>
          </a:p>
          <a:p>
            <a:pPr lvl="4"/>
            <a:r>
              <a:rPr lang="da-DK"/>
              <a:t>Femte niveau</a:t>
            </a:r>
          </a:p>
        </p:txBody>
      </p:sp>
      <p:sp>
        <p:nvSpPr>
          <p:cNvPr id="6" name="Rectangle 6"/>
          <p:cNvSpPr>
            <a:spLocks noGrp="1"/>
          </p:cNvSpPr>
          <p:nvPr>
            <p:ph type="ftr" sz="quarter" idx="4"/>
          </p:nvPr>
        </p:nvSpPr>
        <p:spPr>
          <a:xfrm>
            <a:off x="2" y="9371287"/>
            <a:ext cx="2918830" cy="493316"/>
          </a:xfrm>
          <a:prstGeom prst="rect">
            <a:avLst/>
          </a:prstGeom>
        </p:spPr>
        <p:txBody>
          <a:bodyPr vert="horz" lIns="91134" tIns="45568" rIns="91134" bIns="45568"/>
          <a:lstStyle/>
          <a:p>
            <a:endParaRPr lang="da-DK"/>
          </a:p>
        </p:txBody>
      </p:sp>
      <p:sp>
        <p:nvSpPr>
          <p:cNvPr id="7" name="Rectangle 7"/>
          <p:cNvSpPr>
            <a:spLocks noGrp="1"/>
          </p:cNvSpPr>
          <p:nvPr>
            <p:ph type="sldNum" sz="quarter" idx="5"/>
          </p:nvPr>
        </p:nvSpPr>
        <p:spPr>
          <a:xfrm>
            <a:off x="3815378" y="9371287"/>
            <a:ext cx="2918830" cy="493316"/>
          </a:xfrm>
          <a:prstGeom prst="rect">
            <a:avLst/>
          </a:prstGeom>
        </p:spPr>
        <p:txBody>
          <a:bodyPr vert="horz" lIns="91134" tIns="45568" rIns="91134" bIns="45568"/>
          <a:lstStyle/>
          <a:p>
            <a:fld id="{B3A019F3-8596-4028-9847-CBD3A185B07A}" type="slidenum">
              <a:pPr/>
              <a:t>‹nr.›</a:t>
            </a:fld>
            <a:endParaRPr lang="da-DK"/>
          </a:p>
        </p:txBody>
      </p:sp>
    </p:spTree>
    <p:extLst>
      <p:ext uri="{BB962C8B-B14F-4D97-AF65-F5344CB8AC3E}">
        <p14:creationId xmlns:p14="http://schemas.microsoft.com/office/powerpoint/2010/main" val="3734816281"/>
      </p:ext>
    </p:extLst>
  </p:cSld>
  <p:clrMap bg1="lt1" tx1="dk1" bg2="lt2" tx2="dk2" accent1="accent1" accent2="accent2" accent3="accent3" accent4="accent4" accent5="accent5" accent6="accent6" hlink="hlink" folHlink="folHlink"/>
  <p:notesStyle>
    <a:lvl1pPr marL="0" algn="l" rtl="0" latinLnBrk="0">
      <a:defRPr lang="da-DK" sz="1200" kern="1200">
        <a:solidFill>
          <a:schemeClr val="tx1"/>
        </a:solidFill>
        <a:latin typeface="+mn-lt"/>
        <a:ea typeface="+mn-ea"/>
        <a:cs typeface="+mn-cs"/>
      </a:defRPr>
    </a:lvl1pPr>
    <a:lvl2pPr marL="457200" algn="l" rtl="0" latinLnBrk="0">
      <a:defRPr lang="da-DK" sz="1200" kern="1200">
        <a:solidFill>
          <a:schemeClr val="tx1"/>
        </a:solidFill>
        <a:latin typeface="+mn-lt"/>
        <a:ea typeface="+mn-ea"/>
        <a:cs typeface="+mn-cs"/>
      </a:defRPr>
    </a:lvl2pPr>
    <a:lvl3pPr marL="914400" algn="l" rtl="0" latinLnBrk="0">
      <a:defRPr lang="da-DK" sz="1200" kern="1200">
        <a:solidFill>
          <a:schemeClr val="tx1"/>
        </a:solidFill>
        <a:latin typeface="+mn-lt"/>
        <a:ea typeface="+mn-ea"/>
        <a:cs typeface="+mn-cs"/>
      </a:defRPr>
    </a:lvl3pPr>
    <a:lvl4pPr marL="1371600" algn="l" rtl="0" latinLnBrk="0">
      <a:defRPr lang="da-DK" sz="1200" kern="1200">
        <a:solidFill>
          <a:schemeClr val="tx1"/>
        </a:solidFill>
        <a:latin typeface="+mn-lt"/>
        <a:ea typeface="+mn-ea"/>
        <a:cs typeface="+mn-cs"/>
      </a:defRPr>
    </a:lvl4pPr>
    <a:lvl5pPr marL="1828800" algn="l" rtl="0" latinLnBrk="0">
      <a:defRPr lang="da-DK" sz="1200" kern="1200">
        <a:solidFill>
          <a:schemeClr val="tx1"/>
        </a:solidFill>
        <a:latin typeface="+mn-lt"/>
        <a:ea typeface="+mn-ea"/>
        <a:cs typeface="+mn-cs"/>
      </a:defRPr>
    </a:lvl5pPr>
    <a:lvl6pPr marL="2286000" algn="l" rtl="0" latinLnBrk="0">
      <a:defRPr lang="da-DK" sz="1200" kern="1200">
        <a:solidFill>
          <a:schemeClr val="tx1"/>
        </a:solidFill>
        <a:latin typeface="+mn-lt"/>
        <a:ea typeface="+mn-ea"/>
        <a:cs typeface="+mn-cs"/>
      </a:defRPr>
    </a:lvl6pPr>
    <a:lvl7pPr marL="2743200" algn="l" rtl="0" latinLnBrk="0">
      <a:defRPr lang="da-DK" sz="1200" kern="1200">
        <a:solidFill>
          <a:schemeClr val="tx1"/>
        </a:solidFill>
        <a:latin typeface="+mn-lt"/>
        <a:ea typeface="+mn-ea"/>
        <a:cs typeface="+mn-cs"/>
      </a:defRPr>
    </a:lvl7pPr>
    <a:lvl8pPr marL="3200400" algn="l" rtl="0" latinLnBrk="0">
      <a:defRPr lang="da-DK" sz="1200" kern="1200">
        <a:solidFill>
          <a:schemeClr val="tx1"/>
        </a:solidFill>
        <a:latin typeface="+mn-lt"/>
        <a:ea typeface="+mn-ea"/>
        <a:cs typeface="+mn-cs"/>
      </a:defRPr>
    </a:lvl8pPr>
    <a:lvl9pPr marL="3657600" algn="l" rtl="0" latinLnBrk="0">
      <a:defRPr lang="da-DK"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a:cs typeface="Calibri"/>
              </a:rPr>
              <a:t>Jer/dig, der holder oplægget skal læse og sætte dig ind ind i publikationen.</a:t>
            </a:r>
          </a:p>
          <a:p>
            <a:pPr marL="0" marR="0" lvl="0" indent="0" algn="l" defTabSz="914400" rtl="0" eaLnBrk="1" fontAlgn="auto" latinLnBrk="0" hangingPunct="1">
              <a:lnSpc>
                <a:spcPct val="100000"/>
              </a:lnSpc>
              <a:spcBef>
                <a:spcPts val="0"/>
              </a:spcBef>
              <a:spcAft>
                <a:spcPts val="0"/>
              </a:spcAft>
              <a:buClrTx/>
              <a:buSzTx/>
              <a:buFontTx/>
              <a:buNone/>
              <a:tabLst/>
              <a:defRPr/>
            </a:pPr>
            <a:r>
              <a:rPr lang="da-DK">
                <a:cs typeface="Calibri"/>
              </a:rPr>
              <a:t>Her fortæller I hvorfor, I har sat vold på dagsorden.</a:t>
            </a:r>
            <a:endParaRPr lang="da-DK"/>
          </a:p>
          <a:p>
            <a:endParaRPr lang="da-DK"/>
          </a:p>
        </p:txBody>
      </p:sp>
      <p:sp>
        <p:nvSpPr>
          <p:cNvPr id="4" name="Pladsholder til slidenummer 3"/>
          <p:cNvSpPr>
            <a:spLocks noGrp="1"/>
          </p:cNvSpPr>
          <p:nvPr>
            <p:ph type="sldNum" sz="quarter" idx="5"/>
          </p:nvPr>
        </p:nvSpPr>
        <p:spPr/>
        <p:txBody>
          <a:bodyPr/>
          <a:lstStyle/>
          <a:p>
            <a:fld id="{B3A019F3-8596-4028-9847-CBD3A185B07A}" type="slidenum">
              <a:rPr lang="da-DK" smtClean="0"/>
              <a:pPr/>
              <a:t>1</a:t>
            </a:fld>
            <a:endParaRPr lang="da-DK"/>
          </a:p>
        </p:txBody>
      </p:sp>
    </p:spTree>
    <p:extLst>
      <p:ext uri="{BB962C8B-B14F-4D97-AF65-F5344CB8AC3E}">
        <p14:creationId xmlns:p14="http://schemas.microsoft.com/office/powerpoint/2010/main" val="3088720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Inspiration: Fire Faktakort, der er udviklet i et samarbejde med Arbejdstilsynet. </a:t>
            </a:r>
            <a:r>
              <a:rPr lang="da-DK" dirty="0" err="1"/>
              <a:t>faktakort</a:t>
            </a:r>
            <a:r>
              <a:rPr lang="da-DK" dirty="0"/>
              <a:t> fungerer som dialogkort til arbejdspladsen og indeholder samtidig vigtig viden om de respektive overskrifter. </a:t>
            </a:r>
          </a:p>
          <a:p>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p:txBody>
      </p:sp>
      <p:sp>
        <p:nvSpPr>
          <p:cNvPr id="4" name="Pladsholder til slidenummer 3"/>
          <p:cNvSpPr>
            <a:spLocks noGrp="1"/>
          </p:cNvSpPr>
          <p:nvPr>
            <p:ph type="sldNum" sz="quarter" idx="5"/>
          </p:nvPr>
        </p:nvSpPr>
        <p:spPr/>
        <p:txBody>
          <a:bodyPr/>
          <a:lstStyle/>
          <a:p>
            <a:fld id="{B3A019F3-8596-4028-9847-CBD3A185B07A}" type="slidenum">
              <a:rPr lang="da-DK" smtClean="0"/>
              <a:pPr/>
              <a:t>10</a:t>
            </a:fld>
            <a:endParaRPr lang="da-DK"/>
          </a:p>
        </p:txBody>
      </p:sp>
    </p:spTree>
    <p:extLst>
      <p:ext uri="{BB962C8B-B14F-4D97-AF65-F5344CB8AC3E}">
        <p14:creationId xmlns:p14="http://schemas.microsoft.com/office/powerpoint/2010/main" val="3992951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Arbejdstilsynet har en kampagneside, som både går i dybden med lovgivning, konsekvenser og forebyggelse af digital chikane: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t>https://at.dk/arbejdsmiljoeproblemer/psykisk-arbejdsmiljoe/vold-og-trusler/digital-chikane/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p:txBody>
      </p:sp>
      <p:sp>
        <p:nvSpPr>
          <p:cNvPr id="4" name="Pladsholder til slidenummer 3"/>
          <p:cNvSpPr>
            <a:spLocks noGrp="1"/>
          </p:cNvSpPr>
          <p:nvPr>
            <p:ph type="sldNum" sz="quarter" idx="5"/>
          </p:nvPr>
        </p:nvSpPr>
        <p:spPr/>
        <p:txBody>
          <a:bodyPr/>
          <a:lstStyle/>
          <a:p>
            <a:fld id="{B3A019F3-8596-4028-9847-CBD3A185B07A}" type="slidenum">
              <a:rPr lang="da-DK" smtClean="0"/>
              <a:pPr/>
              <a:t>11</a:t>
            </a:fld>
            <a:endParaRPr lang="da-DK"/>
          </a:p>
        </p:txBody>
      </p:sp>
    </p:spTree>
    <p:extLst>
      <p:ext uri="{BB962C8B-B14F-4D97-AF65-F5344CB8AC3E}">
        <p14:creationId xmlns:p14="http://schemas.microsoft.com/office/powerpoint/2010/main" val="269366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normAutofit fontScale="7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effectLst/>
                <a:latin typeface="+mn-lt"/>
                <a:ea typeface="Calibri" panose="020F0502020204030204" pitchFamily="34" charset="0"/>
                <a:cs typeface="Times New Roman" panose="02020603050405020304" pitchFamily="18" charset="0"/>
              </a:rPr>
              <a:t>Figuren viser, hvordan de forskellige faser er afhængige af hinanden -&gt; der er store fordele ved at være på forkant.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effectLst/>
                <a:latin typeface="+mn-lt"/>
                <a:ea typeface="Calibri" panose="020F0502020204030204" pitchFamily="34" charset="0"/>
                <a:cs typeface="Times New Roman" panose="02020603050405020304" pitchFamily="18" charset="0"/>
              </a:rPr>
              <a:t>Det skal helst være en vedvarende læringsproces, hvor man som arbejdsmiljøgruppe henter læring og erfaring ud fra hvert niveau og samtidig løbende tilpasser indsatsen.</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effectLst/>
                <a:latin typeface="+mn-lt"/>
                <a:ea typeface="Calibri" panose="020F0502020204030204" pitchFamily="34" charset="0"/>
                <a:cs typeface="Calibri"/>
              </a:rPr>
              <a:t>Nogle tiltag kan være relevante på flere niveauer – f.eks. supervision.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dirty="0">
              <a:effectLst/>
              <a:latin typeface="+mn-lt"/>
              <a:ea typeface="Calibri" panose="020F0502020204030204" pitchFamily="34" charset="0"/>
              <a:cs typeface="Calibri"/>
            </a:endParaRPr>
          </a:p>
          <a:p>
            <a:pPr algn="l" rtl="0" fontAlgn="base"/>
            <a:r>
              <a:rPr lang="da-DK" sz="1200" b="0" i="0" dirty="0">
                <a:solidFill>
                  <a:srgbClr val="000000"/>
                </a:solidFill>
                <a:effectLst/>
                <a:latin typeface="+mn-lt"/>
              </a:rPr>
              <a:t>Fra Arbejdstilsynets vejledning:</a:t>
            </a:r>
          </a:p>
          <a:p>
            <a:pPr algn="l" rtl="0" fontAlgn="base"/>
            <a:r>
              <a:rPr lang="da-DK" sz="1200" b="1" i="0" dirty="0">
                <a:solidFill>
                  <a:srgbClr val="000000"/>
                </a:solidFill>
                <a:effectLst/>
                <a:latin typeface="+mn-lt"/>
              </a:rPr>
              <a:t>FØR</a:t>
            </a:r>
          </a:p>
          <a:p>
            <a:pPr algn="l" rtl="0" fontAlgn="base"/>
            <a:r>
              <a:rPr lang="da-DK" sz="1200" b="0" i="0" dirty="0">
                <a:solidFill>
                  <a:srgbClr val="000000"/>
                </a:solidFill>
                <a:effectLst/>
                <a:latin typeface="+mn-lt"/>
              </a:rPr>
              <a:t>Afdæk forekomsten af arbejdsrelateret vold </a:t>
            </a:r>
          </a:p>
          <a:p>
            <a:pPr algn="l" rtl="0" fontAlgn="base"/>
            <a:r>
              <a:rPr lang="da-DK" sz="1200" b="0" i="0" dirty="0">
                <a:solidFill>
                  <a:srgbClr val="000000"/>
                </a:solidFill>
                <a:effectLst/>
                <a:latin typeface="+mn-lt"/>
              </a:rPr>
              <a:t>Vurdér risikoen for arbejdsrelateret vold </a:t>
            </a:r>
          </a:p>
          <a:p>
            <a:pPr algn="l" rtl="0" fontAlgn="base"/>
            <a:r>
              <a:rPr lang="da-DK" sz="1200" b="0" i="0" dirty="0">
                <a:solidFill>
                  <a:srgbClr val="000000"/>
                </a:solidFill>
                <a:effectLst/>
                <a:latin typeface="+mn-lt"/>
              </a:rPr>
              <a:t>Registrer og evaluer voldsepisoder og hvordan de er håndteret  </a:t>
            </a:r>
          </a:p>
          <a:p>
            <a:pPr algn="l" rtl="0" fontAlgn="base"/>
            <a:r>
              <a:rPr lang="da-DK" sz="1200" b="0" i="0" dirty="0">
                <a:solidFill>
                  <a:srgbClr val="000000"/>
                </a:solidFill>
                <a:effectLst/>
                <a:latin typeface="+mn-lt"/>
              </a:rPr>
              <a:t>Planlæg arbejdet, så risikoen for arbejdsrelateret vold reduceret  </a:t>
            </a:r>
          </a:p>
          <a:p>
            <a:pPr algn="l" rtl="0" fontAlgn="base"/>
            <a:r>
              <a:rPr lang="da-DK" sz="1200" b="0" i="0" dirty="0">
                <a:solidFill>
                  <a:srgbClr val="000000"/>
                </a:solidFill>
                <a:effectLst/>
                <a:latin typeface="+mn-lt"/>
              </a:rPr>
              <a:t>Oplær, instruer og uddan  </a:t>
            </a:r>
          </a:p>
          <a:p>
            <a:pPr algn="l" rtl="0" fontAlgn="base"/>
            <a:r>
              <a:rPr lang="da-DK" sz="1200" b="0" i="0" dirty="0">
                <a:solidFill>
                  <a:srgbClr val="000000"/>
                </a:solidFill>
                <a:effectLst/>
                <a:latin typeface="+mn-lt"/>
              </a:rPr>
              <a:t>Sørg for et godt psykisk arbejdsmiljø  </a:t>
            </a:r>
          </a:p>
          <a:p>
            <a:pPr algn="l" rtl="0" fontAlgn="base"/>
            <a:r>
              <a:rPr lang="da-DK" sz="1200" b="0" i="0" dirty="0">
                <a:solidFill>
                  <a:srgbClr val="000000"/>
                </a:solidFill>
                <a:effectLst/>
                <a:latin typeface="+mn-lt"/>
              </a:rPr>
              <a:t>Sørg for foranstaltninger vedrørende førstehjælp ved særlig risiko for voldsepisoder i forbindelse med arbejdets udførelse  </a:t>
            </a:r>
          </a:p>
          <a:p>
            <a:pPr algn="l" rtl="0" fontAlgn="base"/>
            <a:r>
              <a:rPr lang="da-DK" sz="1200" b="0" i="0" dirty="0">
                <a:solidFill>
                  <a:srgbClr val="000000"/>
                </a:solidFill>
                <a:effectLst/>
                <a:latin typeface="+mn-lt"/>
              </a:rPr>
              <a:t>Ved risiko for vold uden for arbejdstiden: udarbejd retningslinjer for og giv vejledning om håndtering af voldsepisoder samt tilløb hertil  </a:t>
            </a:r>
          </a:p>
          <a:p>
            <a:pPr algn="l" rtl="0" fontAlgn="base"/>
            <a:endParaRPr lang="da-DK" sz="1200" b="0" i="0" dirty="0">
              <a:solidFill>
                <a:srgbClr val="000000"/>
              </a:solidFill>
              <a:effectLst/>
              <a:latin typeface="+mn-lt"/>
            </a:endParaRPr>
          </a:p>
          <a:p>
            <a:pPr algn="l" rtl="0" fontAlgn="base"/>
            <a:r>
              <a:rPr lang="da-DK" sz="1200" b="1" i="0" dirty="0">
                <a:solidFill>
                  <a:srgbClr val="000000"/>
                </a:solidFill>
                <a:effectLst/>
                <a:latin typeface="+mn-lt"/>
              </a:rPr>
              <a:t>UNDER </a:t>
            </a:r>
          </a:p>
          <a:p>
            <a:pPr algn="l" rtl="0" fontAlgn="base"/>
            <a:r>
              <a:rPr lang="da-DK" sz="1200" b="0" i="0" dirty="0">
                <a:solidFill>
                  <a:srgbClr val="000000"/>
                </a:solidFill>
                <a:effectLst/>
                <a:latin typeface="+mn-lt"/>
              </a:rPr>
              <a:t>Følg instruktionen for håndtering af voldsepisoder </a:t>
            </a:r>
          </a:p>
          <a:p>
            <a:pPr algn="l" rtl="0" fontAlgn="base"/>
            <a:r>
              <a:rPr lang="da-DK" sz="1200" b="0" i="0" dirty="0">
                <a:solidFill>
                  <a:srgbClr val="000000"/>
                </a:solidFill>
                <a:effectLst/>
                <a:latin typeface="+mn-lt"/>
              </a:rPr>
              <a:t>Anvend nødvendige tekniske hjælpemidler, fx alarm- og kaldesystemer  </a:t>
            </a:r>
          </a:p>
          <a:p>
            <a:pPr algn="l" rtl="0" fontAlgn="base"/>
            <a:r>
              <a:rPr lang="da-DK" sz="1200" b="0" i="0" dirty="0">
                <a:solidFill>
                  <a:srgbClr val="000000"/>
                </a:solidFill>
                <a:effectLst/>
                <a:latin typeface="+mn-lt"/>
              </a:rPr>
              <a:t>Besvar roen og brug konfliktnedtrappende kommunikation  </a:t>
            </a:r>
          </a:p>
          <a:p>
            <a:pPr algn="l" rtl="0" fontAlgn="base"/>
            <a:r>
              <a:rPr lang="da-DK" sz="1200" b="0" i="0" dirty="0">
                <a:solidFill>
                  <a:srgbClr val="000000"/>
                </a:solidFill>
                <a:effectLst/>
                <a:latin typeface="+mn-lt"/>
              </a:rPr>
              <a:t>Kom hinanden til undsætning, hvis det er forsvarligt  </a:t>
            </a:r>
          </a:p>
          <a:p>
            <a:pPr algn="l" rtl="0" fontAlgn="base"/>
            <a:r>
              <a:rPr lang="da-DK" sz="1200" b="0" i="0" dirty="0">
                <a:solidFill>
                  <a:srgbClr val="000000"/>
                </a:solidFill>
                <a:effectLst/>
                <a:latin typeface="+mn-lt"/>
              </a:rPr>
              <a:t>Ved røveri: Gør som røverne forlanger  </a:t>
            </a:r>
          </a:p>
          <a:p>
            <a:pPr algn="l" rtl="0" fontAlgn="base"/>
            <a:endParaRPr lang="da-DK" sz="1200" b="0" i="0" dirty="0">
              <a:solidFill>
                <a:srgbClr val="000000"/>
              </a:solidFill>
              <a:effectLst/>
              <a:latin typeface="+mn-lt"/>
            </a:endParaRPr>
          </a:p>
          <a:p>
            <a:pPr algn="l" rtl="0" fontAlgn="base"/>
            <a:r>
              <a:rPr lang="da-DK" sz="1200" b="1" i="0" dirty="0">
                <a:solidFill>
                  <a:srgbClr val="000000"/>
                </a:solidFill>
                <a:effectLst/>
                <a:latin typeface="+mn-lt"/>
              </a:rPr>
              <a:t>Umiddelbart EFTER </a:t>
            </a:r>
            <a:r>
              <a:rPr lang="da-DK" sz="1200" b="0" i="0" dirty="0">
                <a:solidFill>
                  <a:srgbClr val="000000"/>
                </a:solidFill>
                <a:effectLst/>
                <a:latin typeface="+mn-lt"/>
              </a:rPr>
              <a:t> </a:t>
            </a:r>
          </a:p>
          <a:p>
            <a:pPr algn="l" rtl="0" fontAlgn="base"/>
            <a:r>
              <a:rPr lang="da-DK" sz="1200" b="0" i="0" dirty="0">
                <a:solidFill>
                  <a:srgbClr val="000000"/>
                </a:solidFill>
                <a:effectLst/>
                <a:latin typeface="+mn-lt"/>
              </a:rPr>
              <a:t>Giv førstehjælp  </a:t>
            </a:r>
          </a:p>
          <a:p>
            <a:pPr algn="l" rtl="0" fontAlgn="base"/>
            <a:r>
              <a:rPr lang="da-DK" sz="1200" b="0" i="0" dirty="0">
                <a:solidFill>
                  <a:srgbClr val="000000"/>
                </a:solidFill>
                <a:effectLst/>
                <a:latin typeface="+mn-lt"/>
              </a:rPr>
              <a:t>Informer andre kolleger  </a:t>
            </a:r>
          </a:p>
          <a:p>
            <a:pPr algn="l" rtl="0" fontAlgn="base"/>
            <a:r>
              <a:rPr lang="da-DK" sz="1200" b="0" i="0" dirty="0">
                <a:solidFill>
                  <a:srgbClr val="000000"/>
                </a:solidFill>
                <a:effectLst/>
                <a:latin typeface="+mn-lt"/>
              </a:rPr>
              <a:t>Gennemfør eventuelt opfølgende samtaler med de involverede  </a:t>
            </a:r>
          </a:p>
          <a:p>
            <a:pPr algn="l" rtl="0" fontAlgn="base"/>
            <a:endParaRPr lang="da-DK" sz="1200" b="0" i="0" dirty="0">
              <a:solidFill>
                <a:srgbClr val="000000"/>
              </a:solidFill>
              <a:effectLst/>
              <a:latin typeface="+mn-lt"/>
            </a:endParaRPr>
          </a:p>
          <a:p>
            <a:pPr algn="l" rtl="0" fontAlgn="base"/>
            <a:r>
              <a:rPr lang="da-DK" sz="1200" b="1" i="0" dirty="0">
                <a:solidFill>
                  <a:srgbClr val="000000"/>
                </a:solidFill>
                <a:effectLst/>
                <a:latin typeface="+mn-lt"/>
              </a:rPr>
              <a:t>På længere sigt, EFTER</a:t>
            </a:r>
          </a:p>
          <a:p>
            <a:pPr algn="l" rtl="0" fontAlgn="base"/>
            <a:r>
              <a:rPr lang="da-DK" sz="1200" b="0" i="0" dirty="0">
                <a:solidFill>
                  <a:srgbClr val="000000"/>
                </a:solidFill>
                <a:effectLst/>
                <a:latin typeface="+mn-lt"/>
              </a:rPr>
              <a:t>Tilbyd evt. krisehjælp  </a:t>
            </a:r>
          </a:p>
          <a:p>
            <a:pPr algn="l" rtl="0" fontAlgn="base"/>
            <a:r>
              <a:rPr lang="da-DK" sz="1200" b="0" i="0" dirty="0">
                <a:solidFill>
                  <a:srgbClr val="000000"/>
                </a:solidFill>
                <a:effectLst/>
                <a:latin typeface="+mn-lt"/>
              </a:rPr>
              <a:t>Kontakt sygemeldte  </a:t>
            </a:r>
          </a:p>
          <a:p>
            <a:pPr algn="l" rtl="0" fontAlgn="base"/>
            <a:r>
              <a:rPr lang="da-DK" sz="1200" b="0" i="0" dirty="0">
                <a:solidFill>
                  <a:srgbClr val="000000"/>
                </a:solidFill>
                <a:effectLst/>
                <a:latin typeface="+mn-lt"/>
              </a:rPr>
              <a:t>Anmeld til Arbejdstilsynet og Arbejdsskadestyrelsen  </a:t>
            </a:r>
          </a:p>
          <a:p>
            <a:pPr algn="l" rtl="0" fontAlgn="base"/>
            <a:r>
              <a:rPr lang="da-DK" sz="1200" b="0" i="0" dirty="0">
                <a:solidFill>
                  <a:srgbClr val="000000"/>
                </a:solidFill>
                <a:effectLst/>
                <a:latin typeface="+mn-lt"/>
              </a:rPr>
              <a:t>Anmeld evt. til politiet. Efter voldsepisoder uden for arbejdstiden: tilbyd bistand til evt. politianmeldelse  </a:t>
            </a:r>
          </a:p>
          <a:p>
            <a:pPr algn="l" rtl="0" fontAlgn="base"/>
            <a:r>
              <a:rPr lang="da-DK" sz="1200" b="0" i="0" dirty="0">
                <a:solidFill>
                  <a:srgbClr val="000000"/>
                </a:solidFill>
                <a:effectLst/>
                <a:latin typeface="+mn-lt"/>
              </a:rPr>
              <a:t>Evaluer forebyggelsen  </a:t>
            </a:r>
          </a:p>
          <a:p>
            <a:pPr algn="l" rtl="0" fontAlgn="base"/>
            <a:r>
              <a:rPr lang="da-DK" sz="1800" b="0" i="0" dirty="0">
                <a:solidFill>
                  <a:srgbClr val="000000"/>
                </a:solidFill>
                <a:effectLst/>
                <a:latin typeface="Times New Roman" panose="02020603050405020304" pitchFamily="18" charset="0"/>
              </a:rPr>
              <a:t> </a:t>
            </a:r>
            <a:endParaRPr lang="da-DK" b="0" i="0" dirty="0">
              <a:solidFill>
                <a:srgbClr val="000000"/>
              </a:solidFill>
              <a:effectLst/>
              <a:latin typeface="Segoe UI" panose="020B0502040204020203" pitchFamily="34" charset="0"/>
            </a:endParaRPr>
          </a:p>
          <a:p>
            <a:pPr algn="l" rtl="0" fontAlgn="base"/>
            <a:endParaRPr lang="da-DK" sz="1200" b="0" i="0" dirty="0">
              <a:solidFill>
                <a:srgbClr val="000000"/>
              </a:solidFill>
              <a:effectLst/>
              <a:latin typeface="+mn-lt"/>
            </a:endParaRPr>
          </a:p>
          <a:p>
            <a:pPr algn="l" rtl="0" fontAlgn="base"/>
            <a:endParaRPr lang="da-DK" b="0" i="0" dirty="0">
              <a:solidFill>
                <a:srgbClr val="000000"/>
              </a:solidFill>
              <a:effectLst/>
              <a:latin typeface="Segoe UI" panose="020B0502040204020203" pitchFamily="34" charset="0"/>
            </a:endParaRPr>
          </a:p>
          <a:p>
            <a:pPr algn="l" rtl="0" fontAlgn="base"/>
            <a:endParaRPr lang="da-DK" b="0" i="0" dirty="0">
              <a:solidFill>
                <a:srgbClr val="000000"/>
              </a:solidFill>
              <a:effectLst/>
              <a:latin typeface="Segoe UI" panose="020B0502040204020203" pitchFamily="34" charset="0"/>
            </a:endParaRPr>
          </a:p>
          <a:p>
            <a:pPr algn="l" rtl="0" fontAlgn="base"/>
            <a:r>
              <a:rPr lang="da-DK" sz="1800" b="0" i="0" dirty="0">
                <a:solidFill>
                  <a:srgbClr val="000000"/>
                </a:solidFill>
                <a:effectLst/>
                <a:latin typeface="Times New Roman" panose="02020603050405020304" pitchFamily="18" charset="0"/>
              </a:rPr>
              <a:t> </a:t>
            </a:r>
            <a:endParaRPr lang="da-DK" b="0" i="0" dirty="0">
              <a:solidFill>
                <a:srgbClr val="000000"/>
              </a:solidFill>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dirty="0">
              <a:effectLst/>
              <a:latin typeface="Calibri"/>
              <a:ea typeface="Calibri" panose="020F0502020204030204" pitchFamily="34"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0" dirty="0">
              <a:effectLst/>
              <a:latin typeface="Calibri" panose="020F0502020204030204" pitchFamily="34" charset="0"/>
              <a:ea typeface="Calibri" panose="020F0502020204030204" pitchFamily="34" charset="0"/>
              <a:cs typeface="Times New Roman" panose="02020603050405020304" pitchFamily="18" charset="0"/>
            </a:endParaRPr>
          </a:p>
          <a:p>
            <a:endParaRPr lang="da-DK" dirty="0"/>
          </a:p>
        </p:txBody>
      </p:sp>
      <p:sp>
        <p:nvSpPr>
          <p:cNvPr id="4" name="Pladsholder til slidenummer 3"/>
          <p:cNvSpPr>
            <a:spLocks noGrp="1"/>
          </p:cNvSpPr>
          <p:nvPr>
            <p:ph type="sldNum" sz="quarter" idx="5"/>
          </p:nvPr>
        </p:nvSpPr>
        <p:spPr/>
        <p:txBody>
          <a:bodyPr/>
          <a:lstStyle/>
          <a:p>
            <a:fld id="{10D87BA2-3552-4D05-8100-BBFC602B51C8}" type="slidenum">
              <a:rPr lang="da-DK" smtClean="0"/>
              <a:t>12</a:t>
            </a:fld>
            <a:endParaRPr lang="da-DK"/>
          </a:p>
        </p:txBody>
      </p:sp>
    </p:spTree>
    <p:extLst>
      <p:ext uri="{BB962C8B-B14F-4D97-AF65-F5344CB8AC3E}">
        <p14:creationId xmlns:p14="http://schemas.microsoft.com/office/powerpoint/2010/main" val="3758540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Forebyggelsestiltag skal altid modsvare den konkrete risiko, så der er balance. Man må eksempelvis forvente, at der er en højere risiko for vold på et jobcenter eller i en skoleklasse sammenlignet med eksempelvis HR-afdelingen i en kommune eller træningsenheden på Seniorområdet. Det vil sige, at man typisk skal forvente, at forebyggelsestiltagene skal være mere omfattende de steder, hvor risikoen er højere. Hvilke tiltag, der er relevante, afgøres igen af den konkrete risiko. </a:t>
            </a:r>
          </a:p>
          <a:p>
            <a:endParaRPr lang="da-DK"/>
          </a:p>
          <a:p>
            <a:r>
              <a:rPr lang="da-DK"/>
              <a:t>I skal derfor som arbejdsmiljøgruppe altid ind og vurdere på den aktuelle risiko. Husk at medtage alle arbejdsfunktioner og arbejdssteder, når I laver denne risikovurdering.</a:t>
            </a:r>
          </a:p>
        </p:txBody>
      </p:sp>
      <p:sp>
        <p:nvSpPr>
          <p:cNvPr id="4" name="Pladsholder til slidenummer 3"/>
          <p:cNvSpPr>
            <a:spLocks noGrp="1"/>
          </p:cNvSpPr>
          <p:nvPr>
            <p:ph type="sldNum" sz="quarter" idx="5"/>
          </p:nvPr>
        </p:nvSpPr>
        <p:spPr/>
        <p:txBody>
          <a:bodyPr/>
          <a:lstStyle/>
          <a:p>
            <a:fld id="{23AF458C-B245-4CFD-B9B0-5D04A2E661A4}" type="slidenum">
              <a:rPr lang="da-DK" smtClean="0"/>
              <a:t>13</a:t>
            </a:fld>
            <a:endParaRPr lang="da-DK"/>
          </a:p>
        </p:txBody>
      </p:sp>
    </p:spTree>
    <p:extLst>
      <p:ext uri="{BB962C8B-B14F-4D97-AF65-F5344CB8AC3E}">
        <p14:creationId xmlns:p14="http://schemas.microsoft.com/office/powerpoint/2010/main" val="3931835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normAutofit fontScale="47500" lnSpcReduction="20000"/>
          </a:bodyPr>
          <a:lstStyle/>
          <a:p>
            <a:r>
              <a:rPr lang="da-DK"/>
              <a:t>(s. 7) </a:t>
            </a:r>
          </a:p>
          <a:p>
            <a:r>
              <a:rPr lang="da-DK" b="1"/>
              <a:t>Faglighed og systematik: </a:t>
            </a:r>
          </a:p>
          <a:p>
            <a:r>
              <a:rPr lang="da-DK"/>
              <a:t>At forebygge vold hænger uløseligt sammen med faglighed og kerneopgave: </a:t>
            </a:r>
            <a:endParaRPr lang="da-DK">
              <a:cs typeface="Calibri"/>
            </a:endParaRPr>
          </a:p>
          <a:p>
            <a:pPr marL="171450" indent="-171450">
              <a:buFont typeface="Arial" panose="020B0604020202020204" pitchFamily="34" charset="0"/>
              <a:buChar char="•"/>
            </a:pPr>
            <a:r>
              <a:rPr lang="da-DK"/>
              <a:t>høj faglighed gør, at borger oplever sig mødt på professionel og imødekommende måde. </a:t>
            </a:r>
            <a:endParaRPr lang="da-DK">
              <a:cs typeface="Calibri"/>
            </a:endParaRPr>
          </a:p>
          <a:p>
            <a:pPr marL="171450" indent="-171450">
              <a:buFont typeface="Arial" panose="020B0604020202020204" pitchFamily="34" charset="0"/>
              <a:buChar char="•"/>
            </a:pPr>
            <a:r>
              <a:rPr lang="da-DK"/>
              <a:t>medarbejderne kun yde deres bedste, hvis de føler sig trygge. </a:t>
            </a:r>
            <a:endParaRPr lang="da-DK">
              <a:cs typeface="Calibri"/>
            </a:endParaRPr>
          </a:p>
          <a:p>
            <a:r>
              <a:rPr lang="da-DK"/>
              <a:t>Dobbeltperspektiv på voldsforebyggelsen: Dels et fagligt fokus på, hvordan I løser jeres opgave med borgerne bedst muligt – også når den indebærer en risiko for vold. Dels et systematisk blik på vold som arbejdsmiljøproblem, der kræver risikovurdering, fælles retningslinjer, registrering og læring. </a:t>
            </a:r>
            <a:endParaRPr lang="da-DK">
              <a:cs typeface="Calibri"/>
            </a:endParaRPr>
          </a:p>
          <a:p>
            <a:r>
              <a:rPr lang="da-DK"/>
              <a:t>I begge perspektiver er oplæring og instruktion vigtig.</a:t>
            </a:r>
            <a:endParaRPr lang="da-DK">
              <a:cs typeface="Calibri"/>
            </a:endParaRPr>
          </a:p>
          <a:p>
            <a:endParaRPr lang="da-DK"/>
          </a:p>
          <a:p>
            <a:r>
              <a:rPr lang="da-DK" b="1"/>
              <a:t>Risikovurdering:</a:t>
            </a:r>
          </a:p>
          <a:p>
            <a:r>
              <a:rPr lang="da-DK"/>
              <a:t>Forebyggelse skal modsvare konkret risiko. Et overblik over voldens omfang og karakter gennem registrering, dialog og undersøgelser (fx APV eller trivselsmålinger) er vigtigt. Herved kan I løbende lære af jeres erfaringer og tilpasse forebyggelse og beredskab.</a:t>
            </a:r>
            <a:endParaRPr lang="da-DK">
              <a:cs typeface="Calibri"/>
            </a:endParaRPr>
          </a:p>
          <a:p>
            <a:r>
              <a:rPr lang="da-DK"/>
              <a:t>Når vold er et arbejdsmiljøproblem, skal I registrere og risikovurdere løbende og systematisk. Forekommer vold meget hyppigt, kan I også registrere alle hændelser detaljeret i en afgrænset tidsperiode. I skal drøfte hændelserne i arbejdsmiljøgruppen, så I kan blive klogere på mønstrene og justere jeres forebyggelse. </a:t>
            </a:r>
            <a:endParaRPr lang="da-DK">
              <a:cs typeface="Calibri"/>
            </a:endParaRPr>
          </a:p>
          <a:p>
            <a:r>
              <a:rPr lang="da-DK"/>
              <a:t>Find enkel guide til risikovurdering på www.godtarbejdsmiljo.dk - https://www.godtarbejdsmiljo.dk/trivsel/vold-og-trusler/seks-guider-om-vold/guide-risiko</a:t>
            </a:r>
          </a:p>
          <a:p>
            <a:endParaRPr lang="da-DK"/>
          </a:p>
          <a:p>
            <a:r>
              <a:rPr lang="da-DK" b="1"/>
              <a:t>De nødvendige kompetencer</a:t>
            </a:r>
            <a:r>
              <a:rPr lang="da-DK"/>
              <a:t>:</a:t>
            </a:r>
          </a:p>
          <a:p>
            <a:r>
              <a:rPr lang="da-DK"/>
              <a:t>Medarbejderne skal være godt klædt på til at håndtere dialog m. borgerne – også når den risikerer at spidse til. Det kræver bl.a. høj faglighed, viden om voldsforebyggelse, adgang til sparring og eventuelt supervision. Den gode relation til borger er også vigtig. </a:t>
            </a:r>
            <a:endParaRPr lang="da-DK">
              <a:cs typeface="Calibri"/>
            </a:endParaRPr>
          </a:p>
          <a:p>
            <a:endParaRPr lang="da-DK"/>
          </a:p>
          <a:p>
            <a:r>
              <a:rPr lang="da-DK"/>
              <a:t>Kompetencer, der kan bidrage til at forebygge vold: </a:t>
            </a:r>
          </a:p>
          <a:p>
            <a:r>
              <a:rPr lang="da-DK"/>
              <a:t>• Træning i at forstå og håndtere borgeres adfærd – herunder også borgere m. fx sociale, psykiske eller misbrugsrelaterede problemer. </a:t>
            </a:r>
          </a:p>
          <a:p>
            <a:r>
              <a:rPr lang="da-DK"/>
              <a:t>• Kendskab til de typiske advarselssignaler fra borgere, der mistrives og i nogle tilfælde kan reagere voldsomt. </a:t>
            </a:r>
          </a:p>
          <a:p>
            <a:r>
              <a:rPr lang="da-DK"/>
              <a:t>• Viden og færdigheder inden for kommunikation, samtaleteknik, konflikthåndtering og borgerinddragelse. </a:t>
            </a:r>
          </a:p>
          <a:p>
            <a:endParaRPr lang="da-DK"/>
          </a:p>
          <a:p>
            <a:r>
              <a:rPr lang="da-DK"/>
              <a:t>Desuden skal medarbejderne være fortrolige m. jeres retningslinjer for voldsforebyggelse. </a:t>
            </a:r>
            <a:endParaRPr lang="da-DK">
              <a:cs typeface="Calibri"/>
            </a:endParaRPr>
          </a:p>
          <a:p>
            <a:r>
              <a:rPr lang="da-DK"/>
              <a:t>Når vold er et arbejdsmiljøproblem, er oplæring og instruktion, der er specifikt rettet mod at forebygge og håndtere vold nødvendigt, særligt for nyansatte, vikarer, studerende og lign. De relevante kompetencer skal løbende udvikles, da risikoen kan forandres, fx ved ændringer i kerneopgaven, målgruppens sammensætning eller den enkelte borgers situation.  </a:t>
            </a:r>
            <a:endParaRPr lang="da-DK">
              <a:cs typeface="Calibri"/>
            </a:endParaRPr>
          </a:p>
          <a:p>
            <a:endParaRPr lang="da-DK"/>
          </a:p>
          <a:p>
            <a:r>
              <a:rPr lang="da-DK" b="1"/>
              <a:t>Gode arbejdsgange</a:t>
            </a:r>
            <a:r>
              <a:rPr lang="da-DK"/>
              <a:t>:</a:t>
            </a:r>
            <a:endParaRPr lang="da-DK">
              <a:cs typeface="Calibri"/>
            </a:endParaRPr>
          </a:p>
          <a:p>
            <a:r>
              <a:rPr lang="da-DK"/>
              <a:t>Jeres måde at organisere og planlægge arbejdet på, kan være med til at minimere risikoen for vold. Ved at undgå fx for stor udskiftning i, hvilke medarbejdere borgeren møder, sikre en god overlevering ved vagtskifter samt sikre tid og ro til at hjælpe borgeren ordentligt. </a:t>
            </a:r>
            <a:endParaRPr lang="da-DK">
              <a:cs typeface="Calibri"/>
            </a:endParaRPr>
          </a:p>
          <a:p>
            <a:r>
              <a:rPr lang="da-DK"/>
              <a:t>Hvis </a:t>
            </a:r>
            <a:r>
              <a:rPr lang="da-DK" err="1"/>
              <a:t>alenearbejde</a:t>
            </a:r>
            <a:r>
              <a:rPr lang="da-DK"/>
              <a:t> medfører en særlig fare, skal arbejdet tilrettelægges sådan, at faren kan imødegås. Det samme gælder risiko for vold uden for arbejdstiden. </a:t>
            </a:r>
            <a:endParaRPr lang="da-DK">
              <a:cs typeface="Calibri"/>
            </a:endParaRPr>
          </a:p>
          <a:p>
            <a:endParaRPr lang="da-DK" b="1"/>
          </a:p>
          <a:p>
            <a:r>
              <a:rPr lang="da-DK" b="1"/>
              <a:t>Konflikter og kommunikation:</a:t>
            </a:r>
          </a:p>
          <a:p>
            <a:r>
              <a:rPr lang="da-DK"/>
              <a:t>Uoverensstemmelser m. borgere kan sjældent undgås helt, men med rette håndtering og god kommunikation kan man ofte forebygge, at de trapper op. Der er en indbygget risiko for konflikt i enhver kontakt, hvor en medarbejder i kraft af sin position og sit hverv har indflydelse på andres liv og hverdag, fx ved at udøve magt (i bredeste forstand). Det kan være, hvis medarbejderen skal stille krav eller afvise et ønske. Det kan også forekomme, hvis medarbejderen utilsigtet kommer til at signalere nedladenhed eller mangel på forståelse. Derfor er medarbejderne nødt til at kende en række grundlæggende principper for, hvordan man kan optræde med nærhed eller autoritet uden at overskride borgerens grænser eller virke autoritær. Konflikttrappen viser, hvordan konflikter typisk udvikler sig, og hvad man selv kan gøre for at trappe dem ned. Læs mere her: https://www.godtarbejdsmiljo.dk/trivsel/konflikter/saadan_udvikles_konflikter/konflikttrappen-konflikters-udvikling/konflikttrappen</a:t>
            </a:r>
          </a:p>
          <a:p>
            <a:endParaRPr lang="da-DK">
              <a:cs typeface="Calibri"/>
            </a:endParaRPr>
          </a:p>
          <a:p>
            <a:r>
              <a:rPr lang="da-DK" b="1"/>
              <a:t>Indretning og udstyr: </a:t>
            </a:r>
          </a:p>
          <a:p>
            <a:r>
              <a:rPr lang="da-DK"/>
              <a:t>Fysiske rammer har stor indflydelse på risikoen. Når man kommer i borgers eget hjem/værelse, er det sjældent muligt direkte at påvirke de fysiske rammer. Vær da opmærksom på, om der er forhold i hjemmet, som øger risikoen for vold. Træf de nødvendige forholdsregler. Foregår kontakten med borger derimod på arbejdspladsen/i fællesarealer, kan indretningen være med til at forebygge. Borger skal føle sig velkommen og medarbejderne trygge. De to hensyn kan forenes med indbydende lokaler med de nødvendige flugtveje. Hvilket sikkerhedsniveau, der er nødvendigt, afhænger i høj grad af jeres kerneopgave, borgernes situation samt karakter, alvor og hyppighed af den vold, der kan forekomme. </a:t>
            </a:r>
            <a:endParaRPr lang="da-DK">
              <a:cs typeface="Calibri"/>
            </a:endParaRPr>
          </a:p>
        </p:txBody>
      </p:sp>
      <p:sp>
        <p:nvSpPr>
          <p:cNvPr id="4" name="Pladsholder til slidenummer 3"/>
          <p:cNvSpPr>
            <a:spLocks noGrp="1"/>
          </p:cNvSpPr>
          <p:nvPr>
            <p:ph type="sldNum" sz="quarter" idx="5"/>
          </p:nvPr>
        </p:nvSpPr>
        <p:spPr/>
        <p:txBody>
          <a:bodyPr/>
          <a:lstStyle/>
          <a:p>
            <a:fld id="{B3A019F3-8596-4028-9847-CBD3A185B07A}" type="slidenum">
              <a:rPr lang="da-DK" smtClean="0"/>
              <a:pPr/>
              <a:t>14</a:t>
            </a:fld>
            <a:endParaRPr lang="da-DK"/>
          </a:p>
        </p:txBody>
      </p:sp>
    </p:spTree>
    <p:extLst>
      <p:ext uri="{BB962C8B-B14F-4D97-AF65-F5344CB8AC3E}">
        <p14:creationId xmlns:p14="http://schemas.microsoft.com/office/powerpoint/2010/main" val="11139979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u="sng"/>
              <a:t>Foretag risikovurdering ved arbejde ude</a:t>
            </a:r>
            <a:r>
              <a:rPr lang="da-DK"/>
              <a:t>:</a:t>
            </a:r>
            <a:endParaRPr lang="da-DK">
              <a:cs typeface="Calibri"/>
            </a:endParaRPr>
          </a:p>
          <a:p>
            <a:r>
              <a:rPr lang="da-DK"/>
              <a:t>• Arbejdsfunktion: Er opgaven at udføre myndighedsopgaver, fx kontrol, give påbud eller opkræve penge? </a:t>
            </a:r>
          </a:p>
          <a:p>
            <a:r>
              <a:rPr lang="da-DK"/>
              <a:t>• Målgruppens situation: I hvilken social situation og fysisk og psykisk tilstand befinder borger sig? </a:t>
            </a:r>
          </a:p>
          <a:p>
            <a:r>
              <a:rPr lang="da-DK"/>
              <a:t>• Arena for mødet: Foregår mødet i borgers private hjem eller det offentlige rum – og hvem er ellers til stede eller i nærheden? </a:t>
            </a:r>
          </a:p>
          <a:p>
            <a:r>
              <a:rPr lang="da-DK"/>
              <a:t>• Forudsigelighed: Kender medarbejderen på forhånd borgers tilstand og mødets omgivelser? </a:t>
            </a:r>
          </a:p>
          <a:p>
            <a:r>
              <a:rPr lang="da-DK"/>
              <a:t>• Alene eller sammen?: Er der en kollega med eller i nærheden, som kan støtte eller træde til, hvis en situation udvikler sig? </a:t>
            </a:r>
          </a:p>
          <a:p>
            <a:endParaRPr lang="da-DK"/>
          </a:p>
          <a:p>
            <a:endParaRPr lang="da-DK"/>
          </a:p>
        </p:txBody>
      </p:sp>
      <p:sp>
        <p:nvSpPr>
          <p:cNvPr id="4" name="Pladsholder til slidenummer 3"/>
          <p:cNvSpPr>
            <a:spLocks noGrp="1"/>
          </p:cNvSpPr>
          <p:nvPr>
            <p:ph type="sldNum" sz="quarter" idx="5"/>
          </p:nvPr>
        </p:nvSpPr>
        <p:spPr/>
        <p:txBody>
          <a:bodyPr/>
          <a:lstStyle/>
          <a:p>
            <a:fld id="{B3A019F3-8596-4028-9847-CBD3A185B07A}" type="slidenum">
              <a:rPr lang="da-DK" smtClean="0"/>
              <a:pPr/>
              <a:t>15</a:t>
            </a:fld>
            <a:endParaRPr lang="da-DK"/>
          </a:p>
        </p:txBody>
      </p:sp>
    </p:spTree>
    <p:extLst>
      <p:ext uri="{BB962C8B-B14F-4D97-AF65-F5344CB8AC3E}">
        <p14:creationId xmlns:p14="http://schemas.microsoft.com/office/powerpoint/2010/main" val="8277932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normAutofit fontScale="92500" lnSpcReduction="20000"/>
          </a:bodyPr>
          <a:lstStyle/>
          <a:p>
            <a:r>
              <a:rPr lang="da-DK"/>
              <a:t>(s. 11)</a:t>
            </a:r>
          </a:p>
          <a:p>
            <a:r>
              <a:rPr lang="da-DK" b="1"/>
              <a:t>Arbejdsgiveren skal sørge for/sikre: </a:t>
            </a:r>
          </a:p>
          <a:p>
            <a:r>
              <a:rPr lang="da-DK"/>
              <a:t>• At arbejdet i alle led planlægges, tilrettelægges og udføres, så det er sikkerheds- og sundhedsmæssigt fuldt forsvarligt. </a:t>
            </a:r>
          </a:p>
          <a:p>
            <a:r>
              <a:rPr lang="da-DK"/>
              <a:t>• At risikoen for arbejdsrelateret vold i arbejdet og arbejdsrelateret vold uden for arbejdstid er effektivt forebygget. </a:t>
            </a:r>
          </a:p>
          <a:p>
            <a:r>
              <a:rPr lang="da-DK"/>
              <a:t>• At give de ansatte oplæring og instruktion i at udføre arbejdet sikkerheds- og sundhedsmæssigt fuldt forsvarligt. </a:t>
            </a:r>
          </a:p>
          <a:p>
            <a:r>
              <a:rPr lang="da-DK"/>
              <a:t>• At forebyggelsen tager højde for, hvad det konkrete arbejde betyder for risikoen for vold i arbejdet og for arbejdsrelateret vold uden for arbejdstiden. </a:t>
            </a:r>
          </a:p>
          <a:p>
            <a:r>
              <a:rPr lang="da-DK"/>
              <a:t>• At der tages hensyn til eventuelle reaktioner hos kolleger, der er vidne til vold. </a:t>
            </a:r>
          </a:p>
          <a:p>
            <a:endParaRPr lang="da-DK"/>
          </a:p>
          <a:p>
            <a:r>
              <a:rPr lang="da-DK" b="1"/>
              <a:t>Arbejdsmiljøorganisationen skal: </a:t>
            </a:r>
          </a:p>
          <a:p>
            <a:r>
              <a:rPr lang="da-DK"/>
              <a:t>• Deltage i forebyggelsen af vold, herunder i undersøgelser af voldsepisoder og tilløb hertil. </a:t>
            </a:r>
          </a:p>
          <a:p>
            <a:r>
              <a:rPr lang="da-DK"/>
              <a:t>• Rådgive om relevante løsninger på området. </a:t>
            </a:r>
          </a:p>
          <a:p>
            <a:r>
              <a:rPr lang="da-DK"/>
              <a:t>• Udarbejde en årlig oversigt over ulykker, herunder voldsepisoder. </a:t>
            </a:r>
          </a:p>
          <a:p>
            <a:r>
              <a:rPr lang="da-DK"/>
              <a:t>• Opstille principper for oplæring og instruktion.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a:t>(</a:t>
            </a:r>
            <a:r>
              <a:rPr lang="da-DK" sz="1200">
                <a:latin typeface="Klavika Light" panose="020B0506040000020004" pitchFamily="34" charset="0"/>
              </a:rPr>
              <a:t>Kilde: AT-vejledning om vold - https://at.dk/regler/at-vejledninger/vold-d-4-3/)</a:t>
            </a:r>
            <a:endParaRPr lang="da-DK"/>
          </a:p>
          <a:p>
            <a:endParaRPr lang="da-DK"/>
          </a:p>
          <a:p>
            <a:r>
              <a:rPr lang="da-DK" b="1"/>
              <a:t>Gode erfaringer fra arbejdspladser, der har samarbejdet tæt om voldsforebyggelse, viser bl.a.: </a:t>
            </a:r>
          </a:p>
          <a:p>
            <a:r>
              <a:rPr lang="da-DK"/>
              <a:t>• At det gør indsatsen bedre og stærkere forankret, hvis medarbejdere og leder arbejder sammen om at identificere de vigtigste udfordringer og finde gode løsninger. </a:t>
            </a:r>
          </a:p>
          <a:p>
            <a:r>
              <a:rPr lang="da-DK"/>
              <a:t>• At hvis en mindre gruppe arbejder med udfordringen, er det vigtigt med god formidling til resten af medarbejderne. </a:t>
            </a:r>
          </a:p>
          <a:p>
            <a:r>
              <a:rPr lang="da-DK"/>
              <a:t>• At både ledere og medarbejdere skal prioritere tid og ressourcer til at drøfte god forebyggelse og indarbejde nye tiltag i hverdagen. </a:t>
            </a:r>
          </a:p>
          <a:p>
            <a:r>
              <a:rPr lang="da-DK"/>
              <a:t>• At en intensiv indsats helst ikke skal foregå, mens der er for mange strukturelle ændringer i organisationen. </a:t>
            </a:r>
          </a:p>
          <a:p>
            <a:r>
              <a:rPr lang="da-DK"/>
              <a:t>(Kilde: NFA: Integreret Voldsforebyggelse vold)</a:t>
            </a:r>
          </a:p>
        </p:txBody>
      </p:sp>
      <p:sp>
        <p:nvSpPr>
          <p:cNvPr id="4" name="Pladsholder til slidenummer 3"/>
          <p:cNvSpPr>
            <a:spLocks noGrp="1"/>
          </p:cNvSpPr>
          <p:nvPr>
            <p:ph type="sldNum" sz="quarter" idx="5"/>
          </p:nvPr>
        </p:nvSpPr>
        <p:spPr/>
        <p:txBody>
          <a:bodyPr/>
          <a:lstStyle/>
          <a:p>
            <a:fld id="{B3A019F3-8596-4028-9847-CBD3A185B07A}" type="slidenum">
              <a:rPr lang="da-DK" smtClean="0"/>
              <a:pPr/>
              <a:t>16</a:t>
            </a:fld>
            <a:endParaRPr lang="da-DK"/>
          </a:p>
        </p:txBody>
      </p:sp>
    </p:spTree>
    <p:extLst>
      <p:ext uri="{BB962C8B-B14F-4D97-AF65-F5344CB8AC3E}">
        <p14:creationId xmlns:p14="http://schemas.microsoft.com/office/powerpoint/2010/main" val="8881273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Pligten stammer igen fra Bekendtgørelse om psykisk arbejdsmiljø, som italesætter arbejdsgivers pligt at sørge for, at arbejdet kan ”planlægges, tilrettelægges og udføres”, så man ikke bliver syg eller skadet af arbejdsrelateret vold. Hvis I vurderer, at der er en risiko, skal I altid forholde jer til den – jf. vægtskålen. En særdeles væsentlig del af forebyggelse og håndtering er netop at have en plan for, hvordan man gør, hvis/når volden alligevel rammer. Ellers risikerer man, at ansatte går alene med deres oplevelser, ikke får den nødvendige hjælp, de har brug for. Også borgeren kan opleve ikke at få den nødvendige hjælp, og udadreagerende adfærd mod ansatte fortsætter eller eskalerer.</a:t>
            </a:r>
          </a:p>
          <a:p>
            <a:endParaRPr lang="da-DK"/>
          </a:p>
          <a:p>
            <a:r>
              <a:rPr lang="da-DK" sz="1200" u="sng"/>
              <a:t>Der er tre vigtige formål med et beredskab: </a:t>
            </a:r>
          </a:p>
          <a:p>
            <a:pPr marL="228600" indent="-228600">
              <a:buFont typeface="+mj-lt"/>
              <a:buAutoNum type="arabicPeriod"/>
            </a:pPr>
            <a:r>
              <a:rPr lang="da-DK" sz="1200"/>
              <a:t>At I sikrer, at voldsramte medarbejdere, vidner, kolleger og pårørende får den nødvendige hjælp og støtte. </a:t>
            </a:r>
          </a:p>
          <a:p>
            <a:pPr marL="228600" indent="-228600">
              <a:buFont typeface="+mj-lt"/>
              <a:buAutoNum type="arabicPeriod"/>
            </a:pPr>
            <a:r>
              <a:rPr lang="da-DK" sz="1200"/>
              <a:t>At voldsepisoden registreres, anmeldes og håndteres korrekt. </a:t>
            </a:r>
          </a:p>
          <a:p>
            <a:pPr marL="228600" indent="-228600">
              <a:buFont typeface="+mj-lt"/>
              <a:buAutoNum type="arabicPeriod"/>
            </a:pPr>
            <a:r>
              <a:rPr lang="da-DK" sz="1200"/>
              <a:t>At I lærer af jeres erfaringer og derigennem kan kvalificere både forebyggelse og håndtering.</a:t>
            </a:r>
          </a:p>
          <a:p>
            <a:endParaRPr lang="da-DK" sz="1200"/>
          </a:p>
          <a:p>
            <a:r>
              <a:rPr lang="da-DK" sz="1200"/>
              <a:t>På www.godtarbejdsmiljo.dk kan du søge </a:t>
            </a:r>
            <a:r>
              <a:rPr lang="da-DK" sz="1200" err="1"/>
              <a:t>BFA’s</a:t>
            </a:r>
            <a:r>
              <a:rPr lang="da-DK" sz="1200"/>
              <a:t> 6 guider frem, som hjælper jer</a:t>
            </a:r>
            <a:r>
              <a:rPr lang="da-DK"/>
              <a:t> </a:t>
            </a:r>
            <a:r>
              <a:rPr lang="da-DK" sz="1200"/>
              <a:t>med både risikovurdering, beredskabsplan og psykisk førstehjælp mv.</a:t>
            </a:r>
            <a:endParaRPr lang="da-DK">
              <a:cs typeface="Calibri"/>
            </a:endParaRPr>
          </a:p>
        </p:txBody>
      </p:sp>
      <p:sp>
        <p:nvSpPr>
          <p:cNvPr id="4" name="Pladsholder til slidenummer 3"/>
          <p:cNvSpPr>
            <a:spLocks noGrp="1"/>
          </p:cNvSpPr>
          <p:nvPr>
            <p:ph type="sldNum" sz="quarter" idx="5"/>
          </p:nvPr>
        </p:nvSpPr>
        <p:spPr/>
        <p:txBody>
          <a:bodyPr/>
          <a:lstStyle/>
          <a:p>
            <a:fld id="{B3A019F3-8596-4028-9847-CBD3A185B07A}" type="slidenum">
              <a:rPr lang="da-DK" smtClean="0"/>
              <a:pPr/>
              <a:t>17</a:t>
            </a:fld>
            <a:endParaRPr lang="da-DK"/>
          </a:p>
        </p:txBody>
      </p:sp>
    </p:spTree>
    <p:extLst>
      <p:ext uri="{BB962C8B-B14F-4D97-AF65-F5344CB8AC3E}">
        <p14:creationId xmlns:p14="http://schemas.microsoft.com/office/powerpoint/2010/main" val="36602558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ea typeface="Calibri"/>
                <a:cs typeface="Calibri"/>
              </a:rPr>
              <a:t>Når I står midt i en kritisk situation, er det for sent at begynde at tænke på, hvem der skal gøre hvad. Berørte medarbejdere skal have den nødvendige støtte og hjælp, så eventuelle skadevirkninger begrænses mest muligt. Derfor skal I på forhånd lave planer og aftaler om, hvordan både ledere og medarbejdere håndterer situationen omsorgsfuldt og professionelt.</a:t>
            </a:r>
          </a:p>
        </p:txBody>
      </p:sp>
      <p:sp>
        <p:nvSpPr>
          <p:cNvPr id="4" name="Pladsholder til slidenummer 3"/>
          <p:cNvSpPr>
            <a:spLocks noGrp="1"/>
          </p:cNvSpPr>
          <p:nvPr>
            <p:ph type="sldNum" sz="quarter" idx="5"/>
          </p:nvPr>
        </p:nvSpPr>
        <p:spPr/>
        <p:txBody>
          <a:bodyPr/>
          <a:lstStyle/>
          <a:p>
            <a:fld id="{B3A019F3-8596-4028-9847-CBD3A185B07A}" type="slidenum">
              <a:rPr lang="da-DK" smtClean="0"/>
              <a:pPr/>
              <a:t>18</a:t>
            </a:fld>
            <a:endParaRPr lang="da-DK"/>
          </a:p>
        </p:txBody>
      </p:sp>
    </p:spTree>
    <p:extLst>
      <p:ext uri="{BB962C8B-B14F-4D97-AF65-F5344CB8AC3E}">
        <p14:creationId xmlns:p14="http://schemas.microsoft.com/office/powerpoint/2010/main" val="11484589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66155">
              <a:lnSpc>
                <a:spcPct val="107000"/>
              </a:lnSpc>
              <a:spcAft>
                <a:spcPts val="845"/>
              </a:spcAft>
              <a:defRPr/>
            </a:pPr>
            <a:endParaRPr lang="da-DK" sz="1900" b="0" i="1">
              <a:latin typeface="Calibri" panose="020F0502020204030204" pitchFamily="34" charset="0"/>
              <a:ea typeface="Calibri" panose="020F0502020204030204" pitchFamily="34" charset="0"/>
              <a:cs typeface="Times New Roman" panose="02020603050405020304" pitchFamily="18" charset="0"/>
            </a:endParaRPr>
          </a:p>
        </p:txBody>
      </p:sp>
      <p:sp>
        <p:nvSpPr>
          <p:cNvPr id="4" name="Pladsholder til slidenummer 3"/>
          <p:cNvSpPr>
            <a:spLocks noGrp="1"/>
          </p:cNvSpPr>
          <p:nvPr>
            <p:ph type="sldNum" sz="quarter" idx="10"/>
          </p:nvPr>
        </p:nvSpPr>
        <p:spPr/>
        <p:txBody>
          <a:bodyPr/>
          <a:lstStyle/>
          <a:p>
            <a:fld id="{34DACAC8-EECF-45B4-9E96-1C6915B70118}" type="slidenum">
              <a:rPr lang="da-DK" smtClean="0"/>
              <a:pPr/>
              <a:t>19</a:t>
            </a:fld>
            <a:endParaRPr lang="da-DK"/>
          </a:p>
        </p:txBody>
      </p:sp>
    </p:spTree>
    <p:extLst>
      <p:ext uri="{BB962C8B-B14F-4D97-AF65-F5344CB8AC3E}">
        <p14:creationId xmlns:p14="http://schemas.microsoft.com/office/powerpoint/2010/main" val="3909605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Materialet og redskaberne er udviklet og afprøvet igennem flere år af BFA i samarbejdet med konsulenthuset Harbohus. </a:t>
            </a:r>
          </a:p>
          <a:p>
            <a:r>
              <a:rPr lang="da-DK" dirty="0"/>
              <a:t>Det er revideret i 2023, hvor vi i dette materialet har samlet de metoder, der har været bedst feedback på.</a:t>
            </a:r>
          </a:p>
          <a:p>
            <a:r>
              <a:rPr lang="da-DK" dirty="0"/>
              <a:t>Organisationer, der har været med til at udvikle det er:</a:t>
            </a:r>
          </a:p>
          <a:p>
            <a:r>
              <a:rPr lang="da-DK" dirty="0"/>
              <a:t>Akademikerne, Bupl, DSR, Danske regioner, DLF, DFL, FOA, HK Kommunal, KL, Medarbejder- og kompetencestyrelsen og Socialpædagogerne.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(s. 3 i publikationen)</a:t>
            </a:r>
          </a:p>
          <a:p>
            <a:endParaRPr lang="da-DK" dirty="0"/>
          </a:p>
        </p:txBody>
      </p:sp>
      <p:sp>
        <p:nvSpPr>
          <p:cNvPr id="4" name="Pladsholder til slidenummer 3"/>
          <p:cNvSpPr>
            <a:spLocks noGrp="1"/>
          </p:cNvSpPr>
          <p:nvPr>
            <p:ph type="sldNum" sz="quarter" idx="5"/>
          </p:nvPr>
        </p:nvSpPr>
        <p:spPr/>
        <p:txBody>
          <a:bodyPr/>
          <a:lstStyle/>
          <a:p>
            <a:fld id="{B3A019F3-8596-4028-9847-CBD3A185B07A}" type="slidenum">
              <a:rPr lang="da-DK" smtClean="0"/>
              <a:pPr/>
              <a:t>2</a:t>
            </a:fld>
            <a:endParaRPr lang="da-DK"/>
          </a:p>
        </p:txBody>
      </p:sp>
    </p:spTree>
    <p:extLst>
      <p:ext uri="{BB962C8B-B14F-4D97-AF65-F5344CB8AC3E}">
        <p14:creationId xmlns:p14="http://schemas.microsoft.com/office/powerpoint/2010/main" val="7334898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a:latin typeface="Klavika Light" panose="020B0506040000020004"/>
                <a:ea typeface="Kigelia Light" panose="020B0303020202020203" pitchFamily="34" charset="0"/>
                <a:cs typeface="Kigelia Light" panose="020B0303020202020203" pitchFamily="34" charset="0"/>
              </a:rPr>
              <a:t>Personalegruppen får mulighed for at dele holdninger og erfaringer på en tryg måde. Spillet sætter lys på emner, som kan arbejdes videre med i arbejdsmiljøgruppen, </a:t>
            </a:r>
            <a:r>
              <a:rPr lang="da-DK" sz="1200" err="1">
                <a:latin typeface="Klavika Light" panose="020B0506040000020004"/>
                <a:ea typeface="Kigelia Light" panose="020B0303020202020203" pitchFamily="34" charset="0"/>
                <a:cs typeface="Kigelia Light" panose="020B0303020202020203" pitchFamily="34" charset="0"/>
              </a:rPr>
              <a:t>TRIO’en</a:t>
            </a:r>
            <a:r>
              <a:rPr lang="da-DK" sz="1200">
                <a:latin typeface="Klavika Light" panose="020B0506040000020004"/>
                <a:ea typeface="Kigelia Light" panose="020B0303020202020203" pitchFamily="34" charset="0"/>
                <a:cs typeface="Kigelia Light" panose="020B0303020202020203" pitchFamily="34" charset="0"/>
              </a:rPr>
              <a:t>, SU- og MED-udvalg.  Spillet kan også bruges som led i en opfølgning efter en konflikt, voldsepisode eller anden ubehagelig krænkende adfærd.</a:t>
            </a:r>
          </a:p>
          <a:p>
            <a:endParaRPr lang="da-DK"/>
          </a:p>
        </p:txBody>
      </p:sp>
      <p:sp>
        <p:nvSpPr>
          <p:cNvPr id="4" name="Pladsholder til slidenummer 3"/>
          <p:cNvSpPr>
            <a:spLocks noGrp="1"/>
          </p:cNvSpPr>
          <p:nvPr>
            <p:ph type="sldNum" sz="quarter" idx="5"/>
          </p:nvPr>
        </p:nvSpPr>
        <p:spPr/>
        <p:txBody>
          <a:bodyPr/>
          <a:lstStyle/>
          <a:p>
            <a:fld id="{B3A019F3-8596-4028-9847-CBD3A185B07A}" type="slidenum">
              <a:rPr lang="da-DK" smtClean="0"/>
              <a:pPr/>
              <a:t>20</a:t>
            </a:fld>
            <a:endParaRPr lang="da-DK"/>
          </a:p>
        </p:txBody>
      </p:sp>
    </p:spTree>
    <p:extLst>
      <p:ext uri="{BB962C8B-B14F-4D97-AF65-F5344CB8AC3E}">
        <p14:creationId xmlns:p14="http://schemas.microsoft.com/office/powerpoint/2010/main" val="3363447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Dialogkort i ”Tæt på vold” rummer mange emner. I kan sorterer I emnerne, så I udelukkende spiller med de kort, der er relevante for jer. </a:t>
            </a:r>
          </a:p>
        </p:txBody>
      </p:sp>
      <p:sp>
        <p:nvSpPr>
          <p:cNvPr id="4" name="Pladsholder til slidenummer 3"/>
          <p:cNvSpPr>
            <a:spLocks noGrp="1"/>
          </p:cNvSpPr>
          <p:nvPr>
            <p:ph type="sldNum" sz="quarter" idx="5"/>
          </p:nvPr>
        </p:nvSpPr>
        <p:spPr/>
        <p:txBody>
          <a:bodyPr/>
          <a:lstStyle/>
          <a:p>
            <a:fld id="{B3A019F3-8596-4028-9847-CBD3A185B07A}" type="slidenum">
              <a:rPr lang="da-DK" smtClean="0"/>
              <a:pPr/>
              <a:t>21</a:t>
            </a:fld>
            <a:endParaRPr lang="da-DK"/>
          </a:p>
        </p:txBody>
      </p:sp>
    </p:spTree>
    <p:extLst>
      <p:ext uri="{BB962C8B-B14F-4D97-AF65-F5344CB8AC3E}">
        <p14:creationId xmlns:p14="http://schemas.microsoft.com/office/powerpoint/2010/main" val="42283146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sz="1200" b="1"/>
          </a:p>
          <a:p>
            <a:endParaRPr lang="da-DK" b="1"/>
          </a:p>
        </p:txBody>
      </p:sp>
      <p:sp>
        <p:nvSpPr>
          <p:cNvPr id="4" name="Pladsholder til slidenummer 3"/>
          <p:cNvSpPr>
            <a:spLocks noGrp="1"/>
          </p:cNvSpPr>
          <p:nvPr>
            <p:ph type="sldNum" sz="quarter" idx="5"/>
          </p:nvPr>
        </p:nvSpPr>
        <p:spPr/>
        <p:txBody>
          <a:bodyPr/>
          <a:lstStyle/>
          <a:p>
            <a:fld id="{10D87BA2-3552-4D05-8100-BBFC602B51C8}" type="slidenum">
              <a:rPr lang="da-DK" smtClean="0"/>
              <a:t>22</a:t>
            </a:fld>
            <a:endParaRPr lang="da-DK"/>
          </a:p>
        </p:txBody>
      </p:sp>
    </p:spTree>
    <p:extLst>
      <p:ext uri="{BB962C8B-B14F-4D97-AF65-F5344CB8AC3E}">
        <p14:creationId xmlns:p14="http://schemas.microsoft.com/office/powerpoint/2010/main" val="11691731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Det er et personligt emne, og derfor er det vigtigt at være åben - både over for andres oplevelser og i forhold til at dele ud af egne. Det er vigtigt, at I lytter og spørger ind, for at </a:t>
            </a:r>
            <a:r>
              <a:rPr lang="da-DK" b="1"/>
              <a:t>forstå</a:t>
            </a:r>
            <a:r>
              <a:rPr lang="da-DK"/>
              <a:t> hinandens oplevelser. Det drejer sig </a:t>
            </a:r>
            <a:r>
              <a:rPr lang="da-DK" i="1"/>
              <a:t>ikke</a:t>
            </a:r>
            <a:r>
              <a:rPr lang="da-DK"/>
              <a:t> om, hvem der har ret.</a:t>
            </a:r>
          </a:p>
          <a:p>
            <a:endParaRPr lang="da-DK"/>
          </a:p>
          <a:p>
            <a:r>
              <a:rPr lang="da-DK"/>
              <a:t>OBS: For at I stiller nok spørgsmål, kan I trække kort fra bunken. Det er godt, hvis I stiller en masse åbne spørgsmål (hvem, hvad, hvor, hvordan, hvorfor…). </a:t>
            </a:r>
            <a:endParaRPr lang="da-DK" b="1"/>
          </a:p>
          <a:p>
            <a:endParaRPr lang="da-DK"/>
          </a:p>
        </p:txBody>
      </p:sp>
      <p:sp>
        <p:nvSpPr>
          <p:cNvPr id="4" name="Pladsholder til slidenummer 3"/>
          <p:cNvSpPr>
            <a:spLocks noGrp="1"/>
          </p:cNvSpPr>
          <p:nvPr>
            <p:ph type="sldNum" sz="quarter" idx="5"/>
          </p:nvPr>
        </p:nvSpPr>
        <p:spPr/>
        <p:txBody>
          <a:bodyPr/>
          <a:lstStyle/>
          <a:p>
            <a:fld id="{10D87BA2-3552-4D05-8100-BBFC602B51C8}" type="slidenum">
              <a:rPr lang="da-DK" smtClean="0"/>
              <a:t>23</a:t>
            </a:fld>
            <a:endParaRPr lang="da-DK"/>
          </a:p>
        </p:txBody>
      </p:sp>
    </p:spTree>
    <p:extLst>
      <p:ext uri="{BB962C8B-B14F-4D97-AF65-F5344CB8AC3E}">
        <p14:creationId xmlns:p14="http://schemas.microsoft.com/office/powerpoint/2010/main" val="6132616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1"/>
          </a:p>
        </p:txBody>
      </p:sp>
      <p:sp>
        <p:nvSpPr>
          <p:cNvPr id="4" name="Pladsholder til slidenummer 3"/>
          <p:cNvSpPr>
            <a:spLocks noGrp="1"/>
          </p:cNvSpPr>
          <p:nvPr>
            <p:ph type="sldNum" sz="quarter" idx="5"/>
          </p:nvPr>
        </p:nvSpPr>
        <p:spPr/>
        <p:txBody>
          <a:bodyPr/>
          <a:lstStyle/>
          <a:p>
            <a:fld id="{10D87BA2-3552-4D05-8100-BBFC602B51C8}" type="slidenum">
              <a:rPr lang="da-DK" smtClean="0"/>
              <a:t>24</a:t>
            </a:fld>
            <a:endParaRPr lang="da-DK"/>
          </a:p>
        </p:txBody>
      </p:sp>
    </p:spTree>
    <p:extLst>
      <p:ext uri="{BB962C8B-B14F-4D97-AF65-F5344CB8AC3E}">
        <p14:creationId xmlns:p14="http://schemas.microsoft.com/office/powerpoint/2010/main" val="13220905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”Værd at vide om vold” bygger på flere materialer, der går i dybden med de enkelte emner.</a:t>
            </a:r>
          </a:p>
          <a:p>
            <a:r>
              <a:rPr lang="da-DK"/>
              <a:t>Materialerne på sliden er kun eksempler. Der findes flere på hjemmesiden.</a:t>
            </a:r>
          </a:p>
        </p:txBody>
      </p:sp>
      <p:sp>
        <p:nvSpPr>
          <p:cNvPr id="4" name="Pladsholder til slidenummer 3"/>
          <p:cNvSpPr>
            <a:spLocks noGrp="1"/>
          </p:cNvSpPr>
          <p:nvPr>
            <p:ph type="sldNum" sz="quarter" idx="5"/>
          </p:nvPr>
        </p:nvSpPr>
        <p:spPr/>
        <p:txBody>
          <a:bodyPr/>
          <a:lstStyle/>
          <a:p>
            <a:fld id="{B3A019F3-8596-4028-9847-CBD3A185B07A}" type="slidenum">
              <a:rPr lang="da-DK" smtClean="0"/>
              <a:pPr/>
              <a:t>25</a:t>
            </a:fld>
            <a:endParaRPr lang="da-DK"/>
          </a:p>
        </p:txBody>
      </p:sp>
    </p:spTree>
    <p:extLst>
      <p:ext uri="{BB962C8B-B14F-4D97-AF65-F5344CB8AC3E}">
        <p14:creationId xmlns:p14="http://schemas.microsoft.com/office/powerpoint/2010/main" val="31746698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66155">
              <a:lnSpc>
                <a:spcPct val="107000"/>
              </a:lnSpc>
              <a:spcAft>
                <a:spcPts val="845"/>
              </a:spcAft>
              <a:defRPr/>
            </a:pPr>
            <a:endParaRPr lang="da-DK" sz="1900" b="0" i="1">
              <a:latin typeface="Calibri" panose="020F0502020204030204" pitchFamily="34" charset="0"/>
              <a:ea typeface="Calibri" panose="020F0502020204030204" pitchFamily="34" charset="0"/>
              <a:cs typeface="Times New Roman" panose="02020603050405020304" pitchFamily="18" charset="0"/>
            </a:endParaRPr>
          </a:p>
        </p:txBody>
      </p:sp>
      <p:sp>
        <p:nvSpPr>
          <p:cNvPr id="4" name="Pladsholder til slidenummer 3"/>
          <p:cNvSpPr>
            <a:spLocks noGrp="1"/>
          </p:cNvSpPr>
          <p:nvPr>
            <p:ph type="sldNum" sz="quarter" idx="10"/>
          </p:nvPr>
        </p:nvSpPr>
        <p:spPr/>
        <p:txBody>
          <a:bodyPr/>
          <a:lstStyle/>
          <a:p>
            <a:fld id="{34DACAC8-EECF-45B4-9E96-1C6915B70118}" type="slidenum">
              <a:rPr lang="da-DK" smtClean="0"/>
              <a:pPr/>
              <a:t>26</a:t>
            </a:fld>
            <a:endParaRPr lang="da-DK"/>
          </a:p>
        </p:txBody>
      </p:sp>
    </p:spTree>
    <p:extLst>
      <p:ext uri="{BB962C8B-B14F-4D97-AF65-F5344CB8AC3E}">
        <p14:creationId xmlns:p14="http://schemas.microsoft.com/office/powerpoint/2010/main" val="24448946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Organisationer, der har været med til at udvikle det er:</a:t>
            </a:r>
          </a:p>
          <a:p>
            <a:r>
              <a:rPr lang="da-DK" dirty="0"/>
              <a:t>Akademikerne, Bupl, DSR, Danske regioner, DLF, DFL, FOA, HK Kommunal, KL, Medarbejder- og kompetencestyrelsen og Socialpædagogerne.</a:t>
            </a:r>
          </a:p>
          <a:p>
            <a:r>
              <a:rPr lang="da-DK" dirty="0"/>
              <a:t>Projektleder og faglig konsulent: Lise Keller</a:t>
            </a:r>
          </a:p>
          <a:p>
            <a:endParaRPr lang="da-DK" dirty="0">
              <a:solidFill>
                <a:srgbClr val="00B050"/>
              </a:solidFill>
            </a:endParaRPr>
          </a:p>
        </p:txBody>
      </p:sp>
      <p:sp>
        <p:nvSpPr>
          <p:cNvPr id="4" name="Pladsholder til slidenummer 3"/>
          <p:cNvSpPr>
            <a:spLocks noGrp="1"/>
          </p:cNvSpPr>
          <p:nvPr>
            <p:ph type="sldNum" sz="quarter" idx="5"/>
          </p:nvPr>
        </p:nvSpPr>
        <p:spPr/>
        <p:txBody>
          <a:bodyPr/>
          <a:lstStyle/>
          <a:p>
            <a:fld id="{B3A019F3-8596-4028-9847-CBD3A185B07A}" type="slidenum">
              <a:rPr lang="da-DK" smtClean="0"/>
              <a:pPr/>
              <a:t>27</a:t>
            </a:fld>
            <a:endParaRPr lang="da-DK"/>
          </a:p>
        </p:txBody>
      </p:sp>
    </p:spTree>
    <p:extLst>
      <p:ext uri="{BB962C8B-B14F-4D97-AF65-F5344CB8AC3E}">
        <p14:creationId xmlns:p14="http://schemas.microsoft.com/office/powerpoint/2010/main" val="17771020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B3A019F3-8596-4028-9847-CBD3A185B07A}" type="slidenum">
              <a:rPr lang="da-DK" smtClean="0"/>
              <a:pPr/>
              <a:t>28</a:t>
            </a:fld>
            <a:endParaRPr lang="da-DK"/>
          </a:p>
        </p:txBody>
      </p:sp>
    </p:spTree>
    <p:extLst>
      <p:ext uri="{BB962C8B-B14F-4D97-AF65-F5344CB8AC3E}">
        <p14:creationId xmlns:p14="http://schemas.microsoft.com/office/powerpoint/2010/main" val="349003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(s. 3)</a:t>
            </a:r>
          </a:p>
          <a:p>
            <a:r>
              <a:rPr lang="da-DK"/>
              <a:t>Når medarbejdere møder borgere, herunder pårørende, børn og forældre, foregår det heldigvis i langt de fleste tilfælde helt udramatisk. Men det hænder, at en medarbejder bliver udsat for fysisk vold, trusler eller chikane. Det kan skabe utryghed i hverdagen og i værste fald få meget alvorlige konsekvenser. Derfor skal både ledelse og medarbejdere tage risikoen for vold alvorligt.</a:t>
            </a:r>
          </a:p>
        </p:txBody>
      </p:sp>
      <p:sp>
        <p:nvSpPr>
          <p:cNvPr id="4" name="Pladsholder til slidenummer 3"/>
          <p:cNvSpPr>
            <a:spLocks noGrp="1"/>
          </p:cNvSpPr>
          <p:nvPr>
            <p:ph type="sldNum" sz="quarter" idx="5"/>
          </p:nvPr>
        </p:nvSpPr>
        <p:spPr/>
        <p:txBody>
          <a:bodyPr/>
          <a:lstStyle/>
          <a:p>
            <a:fld id="{B3A019F3-8596-4028-9847-CBD3A185B07A}" type="slidenum">
              <a:rPr lang="da-DK" smtClean="0"/>
              <a:pPr/>
              <a:t>3</a:t>
            </a:fld>
            <a:endParaRPr lang="da-DK"/>
          </a:p>
        </p:txBody>
      </p:sp>
    </p:spTree>
    <p:extLst>
      <p:ext uri="{BB962C8B-B14F-4D97-AF65-F5344CB8AC3E}">
        <p14:creationId xmlns:p14="http://schemas.microsoft.com/office/powerpoint/2010/main" val="3194456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Font typeface="Arial" panose="020B0604020202020204" pitchFamily="34" charset="0"/>
              <a:buChar char="•"/>
            </a:pPr>
            <a:r>
              <a:rPr lang="da-DK"/>
              <a:t>høj faglighed i opgaveløsningen handler fx om fælleskompetenceudvikling, og om kan I rekruttere de rigtige</a:t>
            </a:r>
          </a:p>
          <a:p>
            <a:pPr marL="171450" indent="-171450">
              <a:buFont typeface="Arial" panose="020B0604020202020204" pitchFamily="34" charset="0"/>
              <a:buChar char="•"/>
            </a:pPr>
            <a:r>
              <a:rPr lang="da-DK"/>
              <a:t>systematisk arbejdsmiljøarbejde, som handler om, hvordan i samarbejde om at forebygge og håndtere</a:t>
            </a:r>
          </a:p>
          <a:p>
            <a:endParaRPr lang="da-DK"/>
          </a:p>
        </p:txBody>
      </p:sp>
      <p:sp>
        <p:nvSpPr>
          <p:cNvPr id="4" name="Pladsholder til slidenummer 3"/>
          <p:cNvSpPr>
            <a:spLocks noGrp="1"/>
          </p:cNvSpPr>
          <p:nvPr>
            <p:ph type="sldNum" sz="quarter" idx="5"/>
          </p:nvPr>
        </p:nvSpPr>
        <p:spPr/>
        <p:txBody>
          <a:bodyPr/>
          <a:lstStyle/>
          <a:p>
            <a:fld id="{B3A019F3-8596-4028-9847-CBD3A185B07A}" type="slidenum">
              <a:rPr lang="da-DK" smtClean="0"/>
              <a:pPr/>
              <a:t>4</a:t>
            </a:fld>
            <a:endParaRPr lang="da-DK"/>
          </a:p>
        </p:txBody>
      </p:sp>
    </p:spTree>
    <p:extLst>
      <p:ext uri="{BB962C8B-B14F-4D97-AF65-F5344CB8AC3E}">
        <p14:creationId xmlns:p14="http://schemas.microsoft.com/office/powerpoint/2010/main" val="3748315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Font typeface="Arial" panose="020B0604020202020204" pitchFamily="34" charset="0"/>
              <a:buChar char="•"/>
            </a:pPr>
            <a:r>
              <a:rPr lang="da-DK"/>
              <a:t>Godt for alle at sætte fokus – både for borgere, børn og ledere og de ansatte (-&gt;dobbeltperspektivet).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a:solidFill>
                  <a:srgbClr val="000000"/>
                </a:solidFill>
                <a:effectLst/>
                <a:latin typeface="Klavika "/>
                <a:ea typeface="Calibri" panose="020F0502020204030204" pitchFamily="34" charset="0"/>
                <a:cs typeface="Arial" panose="020B0604020202020204" pitchFamily="34" charset="0"/>
              </a:rPr>
              <a:t>Fokus på trivselsperspektivet, de faglige udfordringer og det </a:t>
            </a:r>
            <a:r>
              <a:rPr lang="da-DK" sz="1200" u="sng">
                <a:solidFill>
                  <a:srgbClr val="000000"/>
                </a:solidFill>
                <a:effectLst/>
                <a:latin typeface="Klavika "/>
                <a:ea typeface="Calibri" panose="020F0502020204030204" pitchFamily="34" charset="0"/>
                <a:cs typeface="Arial" panose="020B0604020202020204" pitchFamily="34" charset="0"/>
              </a:rPr>
              <a:t>sprog,</a:t>
            </a:r>
            <a:r>
              <a:rPr lang="da-DK" sz="1200">
                <a:solidFill>
                  <a:srgbClr val="000000"/>
                </a:solidFill>
                <a:effectLst/>
                <a:latin typeface="Klavika "/>
                <a:ea typeface="Calibri" panose="020F0502020204030204" pitchFamily="34" charset="0"/>
                <a:cs typeface="Arial" panose="020B0604020202020204" pitchFamily="34" charset="0"/>
              </a:rPr>
              <a:t> som bruges og få nuancerne frem. Fx at det handler om </a:t>
            </a:r>
            <a:r>
              <a:rPr lang="da-DK" sz="1200" u="sng">
                <a:solidFill>
                  <a:srgbClr val="000000"/>
                </a:solidFill>
                <a:effectLst/>
                <a:latin typeface="Klavika "/>
                <a:ea typeface="Calibri" panose="020F0502020204030204" pitchFamily="34" charset="0"/>
                <a:cs typeface="Arial" panose="020B0604020202020204" pitchFamily="34" charset="0"/>
              </a:rPr>
              <a:t>trivsel og tryghed for alle.</a:t>
            </a:r>
            <a:endParaRPr lang="da-DK" sz="1200">
              <a:effectLst/>
              <a:latin typeface="Klavika "/>
              <a:ea typeface="Calibri" panose="020F0502020204030204" pitchFamily="34" charset="0"/>
              <a:cs typeface="Arial" panose="020B0604020202020204" pitchFamily="34" charset="0"/>
            </a:endParaRPr>
          </a:p>
          <a:p>
            <a:pPr marL="171450" indent="-171450">
              <a:buFont typeface="Arial" panose="020B0604020202020204" pitchFamily="34" charset="0"/>
              <a:buChar char="•"/>
            </a:pPr>
            <a:r>
              <a:rPr lang="da-DK"/>
              <a:t>Flere risikofaktorer spiller ind (høje følelsesmæssige krav, stor arbejdsmængde og tidspres samt uklare og modstridende krav i arbejdet).</a:t>
            </a:r>
          </a:p>
          <a:p>
            <a:pPr marL="171450" indent="-171450">
              <a:buFont typeface="Arial" panose="020B0604020202020204" pitchFamily="34" charset="0"/>
              <a:buChar char="•"/>
            </a:pPr>
            <a:r>
              <a:rPr lang="da-DK"/>
              <a:t>Rammer og karakteristika – fx, at vi også arbejder i folks hjem – indretning er også æstetik.</a:t>
            </a:r>
          </a:p>
          <a:p>
            <a:pPr marL="171450" indent="-171450">
              <a:buFont typeface="Arial" panose="020B0604020202020204" pitchFamily="34" charset="0"/>
              <a:buChar char="•"/>
            </a:pPr>
            <a:r>
              <a:rPr lang="da-DK"/>
              <a:t>Systematik knyttet til klare roller og opgaver.</a:t>
            </a:r>
          </a:p>
        </p:txBody>
      </p:sp>
      <p:sp>
        <p:nvSpPr>
          <p:cNvPr id="4" name="Pladsholder til slidenummer 3"/>
          <p:cNvSpPr>
            <a:spLocks noGrp="1"/>
          </p:cNvSpPr>
          <p:nvPr>
            <p:ph type="sldNum" sz="quarter" idx="5"/>
          </p:nvPr>
        </p:nvSpPr>
        <p:spPr/>
        <p:txBody>
          <a:bodyPr/>
          <a:lstStyle/>
          <a:p>
            <a:fld id="{B3A019F3-8596-4028-9847-CBD3A185B07A}" type="slidenum">
              <a:rPr lang="da-DK" smtClean="0"/>
              <a:pPr/>
              <a:t>5</a:t>
            </a:fld>
            <a:endParaRPr lang="da-DK"/>
          </a:p>
        </p:txBody>
      </p:sp>
    </p:spTree>
    <p:extLst>
      <p:ext uri="{BB962C8B-B14F-4D97-AF65-F5344CB8AC3E}">
        <p14:creationId xmlns:p14="http://schemas.microsoft.com/office/powerpoint/2010/main" val="1389498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I ”Bekendtgørelse om psykisk arbejdsmiljø” kan man læse mere om i alt 5 centrale påvirkninger i det psykiske arbejdsmiljø – herunder vold, stor arbejdsmængde og tidspres, høje følelsesmæssige krav i arbejdet, mobning/seksuel chikane og uklare og modstridende krav i arbejdet. I forskellige supplerende AT-vejledninger uddyber Arbejdstilsynet (AT) kravene i loven og forklarer dem i et ikke-juridisk sprog. AT-vejledningen om vold findes på </a:t>
            </a:r>
            <a:r>
              <a:rPr lang="da-DK" err="1"/>
              <a:t>AT's</a:t>
            </a:r>
            <a:r>
              <a:rPr lang="da-DK"/>
              <a:t> hjemmeside https://at.dk/regler/at-vejledninger/vold-d-4-3/ </a:t>
            </a:r>
          </a:p>
          <a:p>
            <a:endParaRPr lang="da-DK"/>
          </a:p>
          <a:p>
            <a:r>
              <a:rPr lang="da-DK"/>
              <a:t>I praksis uddelegerer arbejdsgiver typisk ansvaret til leder, arbejdsmiljøgruppe, MED/SU-udvalg.</a:t>
            </a:r>
          </a:p>
          <a:p>
            <a:endParaRPr lang="da-DK"/>
          </a:p>
          <a:p>
            <a:r>
              <a:rPr lang="da-DK"/>
              <a:t>Loven dækker altså også vold, som måtte forekomme mod ansatte efter arbejdstid – eksempelvis, hvis man konfronteres af en borger på parkeringspladsen ved Føtex, i parken eller opsøges hjemme. Volden kan også foregå i det digitale rum efter arbejdstid. </a:t>
            </a:r>
          </a:p>
        </p:txBody>
      </p:sp>
      <p:sp>
        <p:nvSpPr>
          <p:cNvPr id="4" name="Pladsholder til slidenummer 3"/>
          <p:cNvSpPr>
            <a:spLocks noGrp="1"/>
          </p:cNvSpPr>
          <p:nvPr>
            <p:ph type="sldNum" sz="quarter" idx="5"/>
          </p:nvPr>
        </p:nvSpPr>
        <p:spPr/>
        <p:txBody>
          <a:bodyPr/>
          <a:lstStyle/>
          <a:p>
            <a:fld id="{B3A019F3-8596-4028-9847-CBD3A185B07A}" type="slidenum">
              <a:rPr lang="da-DK" smtClean="0"/>
              <a:pPr/>
              <a:t>6</a:t>
            </a:fld>
            <a:endParaRPr lang="da-DK"/>
          </a:p>
        </p:txBody>
      </p:sp>
    </p:spTree>
    <p:extLst>
      <p:ext uri="{BB962C8B-B14F-4D97-AF65-F5344CB8AC3E}">
        <p14:creationId xmlns:p14="http://schemas.microsoft.com/office/powerpoint/2010/main" val="3365174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Vold fra pårørende, forældre eller andre relateret til borgeren/arbejdsopgaven er også omfattet af lovgivningen.</a:t>
            </a:r>
          </a:p>
          <a:p>
            <a:r>
              <a:rPr lang="da-DK" dirty="0"/>
              <a:t>Video- eller lydoptagelser af medarbejdere kan ligeledes opleves som psykisk vold, idet de kan deles, offentliggøres eller misbruges for at skade eller hænge medarbejderen ud.</a:t>
            </a:r>
          </a:p>
          <a:p>
            <a:r>
              <a:rPr lang="da-DK" dirty="0"/>
              <a:t>Vold, der foregår mellem ansatte eller ansatte og leder er ikke en del af denne publikation. Den er omfattet af en anden paragraf i ”Bekendtgørelse om psykisk arbejdsmiljø”.</a:t>
            </a:r>
          </a:p>
        </p:txBody>
      </p:sp>
      <p:sp>
        <p:nvSpPr>
          <p:cNvPr id="4" name="Pladsholder til slidenummer 3"/>
          <p:cNvSpPr>
            <a:spLocks noGrp="1"/>
          </p:cNvSpPr>
          <p:nvPr>
            <p:ph type="sldNum" sz="quarter" idx="5"/>
          </p:nvPr>
        </p:nvSpPr>
        <p:spPr/>
        <p:txBody>
          <a:bodyPr/>
          <a:lstStyle/>
          <a:p>
            <a:fld id="{B3A019F3-8596-4028-9847-CBD3A185B07A}" type="slidenum">
              <a:rPr lang="da-DK" smtClean="0"/>
              <a:pPr/>
              <a:t>7</a:t>
            </a:fld>
            <a:endParaRPr lang="da-DK"/>
          </a:p>
        </p:txBody>
      </p:sp>
    </p:spTree>
    <p:extLst>
      <p:ext uri="{BB962C8B-B14F-4D97-AF65-F5344CB8AC3E}">
        <p14:creationId xmlns:p14="http://schemas.microsoft.com/office/powerpoint/2010/main" val="856705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Digital chikane kan ramme den enkelte særligt hårdt, fordi det i kan bevæge sig ind i privatsfæren og eksponerer medarbejderen udenfor vedkommendes kontrol. Digital chikane kan derfor i særdeleshed påvirke arbejdsindsatsen og den enkeltes sundhed/trivsel. </a:t>
            </a:r>
          </a:p>
          <a:p>
            <a:r>
              <a:rPr lang="da-DK"/>
              <a:t>I kan risikere at opleve chikanen i jeres fritid og potentielt stå alene med oplevelsen. </a:t>
            </a:r>
          </a:p>
          <a:p>
            <a:r>
              <a:rPr lang="da-DK"/>
              <a:t>Det er derfor vigtigt forholde sig til risikoen for digital chikane, så I som arbejdsplads kan træffe de fornødne foranstaltninger (forebyggende indsatser)</a:t>
            </a:r>
            <a:endParaRPr lang="da-DK">
              <a:cs typeface="Calibri"/>
            </a:endParaRPr>
          </a:p>
          <a:p>
            <a:endParaRPr lang="da-DK"/>
          </a:p>
          <a:p>
            <a:r>
              <a:rPr lang="da-DK"/>
              <a:t>AT kører en kampagne om digital chikane i 2023: https://at.dk/arbejdsmiljoeproblemer/psykisk-arbejdsmiljoe/vold-og-trusler/digital-chikane/   </a:t>
            </a:r>
            <a:endParaRPr lang="da-DK">
              <a:cs typeface="Calibri"/>
            </a:endParaRPr>
          </a:p>
        </p:txBody>
      </p:sp>
      <p:sp>
        <p:nvSpPr>
          <p:cNvPr id="4" name="Pladsholder til slidenummer 3"/>
          <p:cNvSpPr>
            <a:spLocks noGrp="1"/>
          </p:cNvSpPr>
          <p:nvPr>
            <p:ph type="sldNum" sz="quarter" idx="5"/>
          </p:nvPr>
        </p:nvSpPr>
        <p:spPr/>
        <p:txBody>
          <a:bodyPr/>
          <a:lstStyle/>
          <a:p>
            <a:fld id="{B3A019F3-8596-4028-9847-CBD3A185B07A}" type="slidenum">
              <a:rPr lang="da-DK" smtClean="0"/>
              <a:pPr/>
              <a:t>8</a:t>
            </a:fld>
            <a:endParaRPr lang="da-DK"/>
          </a:p>
        </p:txBody>
      </p:sp>
    </p:spTree>
    <p:extLst>
      <p:ext uri="{BB962C8B-B14F-4D97-AF65-F5344CB8AC3E}">
        <p14:creationId xmlns:p14="http://schemas.microsoft.com/office/powerpoint/2010/main" val="4075303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Digital chikane kan ramme den enkelte særligt hårdt, fordi det i kan bevæge sig ind i privatsfæren og eksponerer medarbejderen udenfor vedkommendes kontrol. Digital chikane kan derfor i særdeleshed påvirke arbejdsindsatsen og den enkeltes sundhed/trivsel. </a:t>
            </a:r>
          </a:p>
          <a:p>
            <a:r>
              <a:rPr lang="da-DK"/>
              <a:t>I kan risikere at opleve chikanen i jeres fritid og potentielt stå alene med oplevelsen. </a:t>
            </a:r>
          </a:p>
          <a:p>
            <a:r>
              <a:rPr lang="da-DK"/>
              <a:t>Det er derfor vigtigt forholde sig til risikoen for digital chikane, så I som arbejdsplads kan træffe de fornødne foranstaltninger (forebyggende indsatser)</a:t>
            </a:r>
            <a:endParaRPr lang="da-DK">
              <a:cs typeface="Calibri"/>
            </a:endParaRPr>
          </a:p>
          <a:p>
            <a:endParaRPr lang="da-DK"/>
          </a:p>
          <a:p>
            <a:r>
              <a:rPr lang="da-DK"/>
              <a:t>AT kører en kampagne om digital chikane i 2023: https://at.dk/arbejdsmiljoeproblemer/psykisk-arbejdsmiljoe/vold-og-trusler/digital-chikane/   </a:t>
            </a:r>
            <a:endParaRPr lang="da-DK">
              <a:cs typeface="Calibri"/>
            </a:endParaRPr>
          </a:p>
        </p:txBody>
      </p:sp>
      <p:sp>
        <p:nvSpPr>
          <p:cNvPr id="4" name="Pladsholder til slidenummer 3"/>
          <p:cNvSpPr>
            <a:spLocks noGrp="1"/>
          </p:cNvSpPr>
          <p:nvPr>
            <p:ph type="sldNum" sz="quarter" idx="5"/>
          </p:nvPr>
        </p:nvSpPr>
        <p:spPr/>
        <p:txBody>
          <a:bodyPr/>
          <a:lstStyle/>
          <a:p>
            <a:fld id="{B3A019F3-8596-4028-9847-CBD3A185B07A}" type="slidenum">
              <a:rPr lang="da-DK" smtClean="0"/>
              <a:pPr/>
              <a:t>9</a:t>
            </a:fld>
            <a:endParaRPr lang="da-DK"/>
          </a:p>
        </p:txBody>
      </p:sp>
    </p:spTree>
    <p:extLst>
      <p:ext uri="{BB962C8B-B14F-4D97-AF65-F5344CB8AC3E}">
        <p14:creationId xmlns:p14="http://schemas.microsoft.com/office/powerpoint/2010/main" val="1189032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6046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dia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571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 og indholdsobjekt">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623392" y="1268760"/>
            <a:ext cx="10536600" cy="4824539"/>
          </a:xfrm>
        </p:spPr>
        <p:txBody>
          <a:bodyPr/>
          <a:lstStyle>
            <a:lvl1pPr marL="0" indent="0">
              <a:buFontTx/>
              <a:buNone/>
              <a:defRPr sz="2800">
                <a:latin typeface="Klavika Bold" panose="020B0806040000020004" pitchFamily="34" charset="0"/>
              </a:defRPr>
            </a:lvl1pPr>
            <a:lvl2pPr marL="457200" indent="0">
              <a:buFontTx/>
              <a:buNone/>
              <a:defRPr sz="2000">
                <a:latin typeface="Klavika Bold" panose="020B0806040000020004" pitchFamily="34" charset="0"/>
              </a:defRPr>
            </a:lvl2pPr>
            <a:lvl3pPr marL="914400" indent="0">
              <a:buFontTx/>
              <a:buNone/>
              <a:defRPr sz="1800">
                <a:latin typeface="Klavika Bold" panose="020B0806040000020004" pitchFamily="34" charset="0"/>
              </a:defRPr>
            </a:lvl3pPr>
            <a:lvl4pPr marL="1371600" indent="0">
              <a:buFontTx/>
              <a:buNone/>
              <a:defRPr sz="1600">
                <a:latin typeface="Klavika Bold" panose="020B0806040000020004" pitchFamily="34" charset="0"/>
              </a:defRPr>
            </a:lvl4pPr>
            <a:lvl5pPr marL="1828800" indent="0">
              <a:buFontTx/>
              <a:buNone/>
              <a:defRPr sz="1400">
                <a:latin typeface="Klavika Bold" panose="020B0806040000020004" pitchFamily="34" charset="0"/>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2" name="Titel 1"/>
          <p:cNvSpPr>
            <a:spLocks noGrp="1"/>
          </p:cNvSpPr>
          <p:nvPr>
            <p:ph type="title"/>
          </p:nvPr>
        </p:nvSpPr>
        <p:spPr>
          <a:xfrm>
            <a:off x="623392" y="332656"/>
            <a:ext cx="9577064" cy="790244"/>
          </a:xfrm>
        </p:spPr>
        <p:txBody>
          <a:bodyPr>
            <a:noAutofit/>
          </a:bodyPr>
          <a:lstStyle>
            <a:lvl1pPr algn="l">
              <a:defRPr sz="3600" b="0">
                <a:latin typeface="Klavika Bold" panose="020B0806040000020004" pitchFamily="34" charset="0"/>
              </a:defRPr>
            </a:lvl1pPr>
          </a:lstStyle>
          <a:p>
            <a:r>
              <a:rPr lang="da-DK"/>
              <a:t>Klik for at redigere titeltypografien i masteren</a:t>
            </a:r>
          </a:p>
        </p:txBody>
      </p:sp>
      <p:sp>
        <p:nvSpPr>
          <p:cNvPr id="2" name="Pladsholder til diasnummer 5">
            <a:extLst>
              <a:ext uri="{FF2B5EF4-FFF2-40B4-BE49-F238E27FC236}">
                <a16:creationId xmlns:a16="http://schemas.microsoft.com/office/drawing/2014/main" id="{C11E9B19-E8EF-C63E-B5F0-692704D42CC3}"/>
              </a:ext>
            </a:extLst>
          </p:cNvPr>
          <p:cNvSpPr>
            <a:spLocks noGrp="1"/>
          </p:cNvSpPr>
          <p:nvPr>
            <p:ph type="sldNum" sz="quarter" idx="4"/>
          </p:nvPr>
        </p:nvSpPr>
        <p:spPr>
          <a:xfrm>
            <a:off x="8737600" y="6453336"/>
            <a:ext cx="3335064" cy="288032"/>
          </a:xfrm>
          <a:prstGeom prst="rect">
            <a:avLst/>
          </a:prstGeom>
        </p:spPr>
        <p:txBody>
          <a:bodyPr vert="horz" lIns="91440" tIns="45720" rIns="91440" bIns="45720" rtlCol="0" anchor="ctr"/>
          <a:lstStyle>
            <a:lvl1pPr algn="r">
              <a:defRPr sz="1000">
                <a:solidFill>
                  <a:schemeClr val="tx1">
                    <a:tint val="75000"/>
                  </a:schemeClr>
                </a:solidFill>
                <a:latin typeface="Klavika Bold" panose="020B0806040000020004" pitchFamily="34" charset="0"/>
              </a:defRPr>
            </a:lvl1pPr>
          </a:lstStyle>
          <a:p>
            <a:fld id="{AB0A4E93-1DFA-4C6C-985A-F1AAF5826C31}" type="slidenum">
              <a:rPr lang="da-DK" smtClean="0"/>
              <a:pPr/>
              <a:t>‹nr.›</a:t>
            </a:fld>
            <a:endParaRPr lang="da-DK"/>
          </a:p>
        </p:txBody>
      </p:sp>
    </p:spTree>
    <p:extLst>
      <p:ext uri="{BB962C8B-B14F-4D97-AF65-F5344CB8AC3E}">
        <p14:creationId xmlns:p14="http://schemas.microsoft.com/office/powerpoint/2010/main" val="524415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ugerdefineret layout">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45DC0856-B8E3-9651-1B8F-12BABF31B6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4" y="0"/>
            <a:ext cx="12184012" cy="6858000"/>
          </a:xfrm>
          <a:prstGeom prst="rect">
            <a:avLst/>
          </a:prstGeom>
        </p:spPr>
      </p:pic>
      <p:sp>
        <p:nvSpPr>
          <p:cNvPr id="2" name="Titel 1">
            <a:extLst>
              <a:ext uri="{FF2B5EF4-FFF2-40B4-BE49-F238E27FC236}">
                <a16:creationId xmlns:a16="http://schemas.microsoft.com/office/drawing/2014/main" id="{7CC33C91-87CB-8862-1F8F-E52B7E198A96}"/>
              </a:ext>
            </a:extLst>
          </p:cNvPr>
          <p:cNvSpPr>
            <a:spLocks noGrp="1"/>
          </p:cNvSpPr>
          <p:nvPr>
            <p:ph type="title"/>
          </p:nvPr>
        </p:nvSpPr>
        <p:spPr>
          <a:xfrm>
            <a:off x="479376" y="2204864"/>
            <a:ext cx="11089232" cy="850106"/>
          </a:xfrm>
        </p:spPr>
        <p:txBody>
          <a:bodyPr/>
          <a:lstStyle>
            <a:lvl1pPr algn="ctr">
              <a:defRPr sz="4000"/>
            </a:lvl1pPr>
          </a:lstStyle>
          <a:p>
            <a:r>
              <a:rPr lang="da-DK"/>
              <a:t>Klik for at redigere titeltypografien i masteren</a:t>
            </a:r>
          </a:p>
        </p:txBody>
      </p:sp>
      <p:sp>
        <p:nvSpPr>
          <p:cNvPr id="3" name="Pladsholder til slidenummer 2">
            <a:extLst>
              <a:ext uri="{FF2B5EF4-FFF2-40B4-BE49-F238E27FC236}">
                <a16:creationId xmlns:a16="http://schemas.microsoft.com/office/drawing/2014/main" id="{8710F983-D04B-539F-2A5C-1A40DC476A29}"/>
              </a:ext>
            </a:extLst>
          </p:cNvPr>
          <p:cNvSpPr>
            <a:spLocks noGrp="1"/>
          </p:cNvSpPr>
          <p:nvPr>
            <p:ph type="sldNum" sz="quarter" idx="10"/>
          </p:nvPr>
        </p:nvSpPr>
        <p:spPr/>
        <p:txBody>
          <a:bodyPr/>
          <a:lstStyle/>
          <a:p>
            <a:fld id="{AB0A4E93-1DFA-4C6C-985A-F1AAF5826C31}" type="slidenum">
              <a:rPr lang="da-DK" smtClean="0"/>
              <a:pPr/>
              <a:t>‹nr.›</a:t>
            </a:fld>
            <a:endParaRPr lang="da-DK"/>
          </a:p>
        </p:txBody>
      </p:sp>
    </p:spTree>
    <p:extLst>
      <p:ext uri="{BB962C8B-B14F-4D97-AF65-F5344CB8AC3E}">
        <p14:creationId xmlns:p14="http://schemas.microsoft.com/office/powerpoint/2010/main" val="2957096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E9C25EF1-6422-9BEE-3091-C8C6DE79D1E6}"/>
              </a:ext>
            </a:extLst>
          </p:cNvPr>
          <p:cNvSpPr>
            <a:spLocks noGrp="1"/>
          </p:cNvSpPr>
          <p:nvPr>
            <p:ph type="sldNum" sz="quarter" idx="10"/>
          </p:nvPr>
        </p:nvSpPr>
        <p:spPr/>
        <p:txBody>
          <a:bodyPr/>
          <a:lstStyle/>
          <a:p>
            <a:fld id="{AB0A4E93-1DFA-4C6C-985A-F1AAF5826C31}" type="slidenum">
              <a:rPr lang="da-DK" smtClean="0"/>
              <a:pPr/>
              <a:t>‹nr.›</a:t>
            </a:fld>
            <a:endParaRPr lang="da-DK"/>
          </a:p>
        </p:txBody>
      </p:sp>
    </p:spTree>
    <p:extLst>
      <p:ext uri="{BB962C8B-B14F-4D97-AF65-F5344CB8AC3E}">
        <p14:creationId xmlns:p14="http://schemas.microsoft.com/office/powerpoint/2010/main" val="2873202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BBCBA-35F5-463D-8C06-00EEDCCF5409}"/>
              </a:ext>
            </a:extLst>
          </p:cNvPr>
          <p:cNvSpPr>
            <a:spLocks noGrp="1"/>
          </p:cNvSpPr>
          <p:nvPr>
            <p:ph type="title"/>
          </p:nvPr>
        </p:nvSpPr>
        <p:spPr/>
        <p:txBody>
          <a:bodyPr/>
          <a:lstStyle/>
          <a:p>
            <a:r>
              <a:rPr lang="en-US"/>
              <a:t>Click to edit Master title style</a:t>
            </a:r>
            <a:endParaRPr lang="en-DK"/>
          </a:p>
        </p:txBody>
      </p:sp>
      <p:sp>
        <p:nvSpPr>
          <p:cNvPr id="3" name="Content Placeholder 2">
            <a:extLst>
              <a:ext uri="{FF2B5EF4-FFF2-40B4-BE49-F238E27FC236}">
                <a16:creationId xmlns:a16="http://schemas.microsoft.com/office/drawing/2014/main" id="{5C952ECE-3428-4820-ADB3-518EB0A04AEE}"/>
              </a:ext>
            </a:extLst>
          </p:cNvPr>
          <p:cNvSpPr>
            <a:spLocks noGrp="1"/>
          </p:cNvSpPr>
          <p:nvPr>
            <p:ph idx="1"/>
          </p:nvPr>
        </p:nvSpPr>
        <p:spPr>
          <a:xfrm>
            <a:off x="838200" y="1161356"/>
            <a:ext cx="10515599" cy="483230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K"/>
          </a:p>
        </p:txBody>
      </p:sp>
    </p:spTree>
    <p:extLst>
      <p:ext uri="{BB962C8B-B14F-4D97-AF65-F5344CB8AC3E}">
        <p14:creationId xmlns:p14="http://schemas.microsoft.com/office/powerpoint/2010/main" val="250901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E5228-B458-4C81-AEFF-64A31A75E941}"/>
              </a:ext>
            </a:extLst>
          </p:cNvPr>
          <p:cNvSpPr>
            <a:spLocks noGrp="1"/>
          </p:cNvSpPr>
          <p:nvPr>
            <p:ph type="title"/>
          </p:nvPr>
        </p:nvSpPr>
        <p:spPr/>
        <p:txBody>
          <a:bodyPr/>
          <a:lstStyle/>
          <a:p>
            <a:r>
              <a:rPr lang="en-US"/>
              <a:t>Click to edit Master title style</a:t>
            </a:r>
            <a:endParaRPr lang="en-DK"/>
          </a:p>
        </p:txBody>
      </p:sp>
      <p:sp>
        <p:nvSpPr>
          <p:cNvPr id="3" name="Content Placeholder 2">
            <a:extLst>
              <a:ext uri="{FF2B5EF4-FFF2-40B4-BE49-F238E27FC236}">
                <a16:creationId xmlns:a16="http://schemas.microsoft.com/office/drawing/2014/main" id="{DD5E7BE6-5240-4F10-8565-872609B17B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K"/>
          </a:p>
        </p:txBody>
      </p:sp>
      <p:sp>
        <p:nvSpPr>
          <p:cNvPr id="4" name="Content Placeholder 3">
            <a:extLst>
              <a:ext uri="{FF2B5EF4-FFF2-40B4-BE49-F238E27FC236}">
                <a16:creationId xmlns:a16="http://schemas.microsoft.com/office/drawing/2014/main" id="{5B232C83-4992-4ECB-A91E-ED7B5B0B6D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K"/>
          </a:p>
        </p:txBody>
      </p:sp>
    </p:spTree>
    <p:extLst>
      <p:ext uri="{BB962C8B-B14F-4D97-AF65-F5344CB8AC3E}">
        <p14:creationId xmlns:p14="http://schemas.microsoft.com/office/powerpoint/2010/main" val="825013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09600" y="274638"/>
            <a:ext cx="10972800" cy="850106"/>
          </a:xfrm>
          <a:prstGeom prst="rect">
            <a:avLst/>
          </a:prstGeom>
        </p:spPr>
        <p:txBody>
          <a:bodyPr vert="horz" lIns="91440" tIns="45720" rIns="91440" bIns="45720" rtlCol="0" anchor="ctr">
            <a:noAutofit/>
          </a:bodyPr>
          <a:lstStyle/>
          <a:p>
            <a:r>
              <a:rPr lang="da-DK"/>
              <a:t>Klik for at redigere titeltypografi i masteren</a:t>
            </a:r>
          </a:p>
        </p:txBody>
      </p:sp>
      <p:sp>
        <p:nvSpPr>
          <p:cNvPr id="3" name="Pladsholder til tekst 2"/>
          <p:cNvSpPr>
            <a:spLocks noGrp="1"/>
          </p:cNvSpPr>
          <p:nvPr>
            <p:ph type="body" idx="1"/>
          </p:nvPr>
        </p:nvSpPr>
        <p:spPr>
          <a:xfrm>
            <a:off x="609600" y="1268761"/>
            <a:ext cx="10972800" cy="5184576"/>
          </a:xfrm>
          <a:prstGeom prst="rect">
            <a:avLst/>
          </a:prstGeom>
        </p:spPr>
        <p:txBody>
          <a:bodyPr vert="horz" lIns="91440" tIns="45720" rIns="91440" bIns="45720" rtlCol="0">
            <a:normAutofit/>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diasnummer 5"/>
          <p:cNvSpPr>
            <a:spLocks noGrp="1"/>
          </p:cNvSpPr>
          <p:nvPr>
            <p:ph type="sldNum" sz="quarter" idx="4"/>
          </p:nvPr>
        </p:nvSpPr>
        <p:spPr>
          <a:xfrm>
            <a:off x="8737600" y="6453336"/>
            <a:ext cx="3335064" cy="288032"/>
          </a:xfrm>
          <a:prstGeom prst="rect">
            <a:avLst/>
          </a:prstGeom>
        </p:spPr>
        <p:txBody>
          <a:bodyPr vert="horz" lIns="91440" tIns="45720" rIns="91440" bIns="45720" rtlCol="0" anchor="ctr"/>
          <a:lstStyle>
            <a:lvl1pPr algn="r">
              <a:defRPr sz="1000">
                <a:solidFill>
                  <a:schemeClr val="tx1">
                    <a:tint val="75000"/>
                  </a:schemeClr>
                </a:solidFill>
                <a:latin typeface="Klavika Bold" panose="020B0806040000020004" pitchFamily="34" charset="0"/>
              </a:defRPr>
            </a:lvl1pPr>
          </a:lstStyle>
          <a:p>
            <a:fld id="{AB0A4E93-1DFA-4C6C-985A-F1AAF5826C31}" type="slidenum">
              <a:rPr lang="da-DK" smtClean="0"/>
              <a:pPr/>
              <a:t>‹nr.›</a:t>
            </a:fld>
            <a:endParaRPr lang="da-DK"/>
          </a:p>
        </p:txBody>
      </p:sp>
      <p:pic>
        <p:nvPicPr>
          <p:cNvPr id="8" name="Billede 7">
            <a:extLst>
              <a:ext uri="{FF2B5EF4-FFF2-40B4-BE49-F238E27FC236}">
                <a16:creationId xmlns:a16="http://schemas.microsoft.com/office/drawing/2014/main" id="{8177722A-6774-85EE-29D7-FE3A9DB6C09C}"/>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32504" y="169007"/>
            <a:ext cx="1392155" cy="307665"/>
          </a:xfrm>
          <a:prstGeom prst="rect">
            <a:avLst/>
          </a:prstGeom>
        </p:spPr>
      </p:pic>
      <p:pic>
        <p:nvPicPr>
          <p:cNvPr id="5" name="Billede 4">
            <a:extLst>
              <a:ext uri="{FF2B5EF4-FFF2-40B4-BE49-F238E27FC236}">
                <a16:creationId xmlns:a16="http://schemas.microsoft.com/office/drawing/2014/main" id="{F6C46DC9-D98F-515A-490C-C7E43195E1F8}"/>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994" y="0"/>
            <a:ext cx="12184012" cy="6858000"/>
          </a:xfrm>
          <a:prstGeom prst="rect">
            <a:avLst/>
          </a:prstGeom>
        </p:spPr>
      </p:pic>
    </p:spTree>
    <p:extLst>
      <p:ext uri="{BB962C8B-B14F-4D97-AF65-F5344CB8AC3E}">
        <p14:creationId xmlns:p14="http://schemas.microsoft.com/office/powerpoint/2010/main" val="2315192966"/>
      </p:ext>
    </p:extLst>
  </p:cSld>
  <p:clrMap bg1="lt1" tx1="dk1" bg2="lt2" tx2="dk2" accent1="accent1" accent2="accent2" accent3="accent3" accent4="accent4" accent5="accent5" accent6="accent6" hlink="hlink" folHlink="folHlink"/>
  <p:sldLayoutIdLst>
    <p:sldLayoutId id="2147483660" r:id="rId1"/>
    <p:sldLayoutId id="2147483665" r:id="rId2"/>
    <p:sldLayoutId id="2147483671" r:id="rId3"/>
    <p:sldLayoutId id="2147483670" r:id="rId4"/>
    <p:sldLayoutId id="2147483661" r:id="rId5"/>
    <p:sldLayoutId id="2147483672" r:id="rId6"/>
    <p:sldLayoutId id="2147483673" r:id="rId7"/>
  </p:sldLayoutIdLst>
  <p:hf sldNum="0" hdr="0" ftr="0" dt="0"/>
  <p:txStyles>
    <p:titleStyle>
      <a:lvl1pPr algn="l" defTabSz="914400" rtl="0" eaLnBrk="1" latinLnBrk="0" hangingPunct="1">
        <a:spcBef>
          <a:spcPct val="0"/>
        </a:spcBef>
        <a:buNone/>
        <a:defRPr sz="3600" kern="1200">
          <a:solidFill>
            <a:schemeClr val="tx1"/>
          </a:solidFill>
          <a:latin typeface="Klavika Bold" panose="020B08060400000200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Klavika Bold" panose="020B0806040000020004"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Klavika Bold" panose="020B08060400000200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Klavika "/>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Klavika Bold" panose="020B0806040000020004"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Klavika Bold" panose="020B08060400000200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dtarbejdsmiljo.dk/trivsel/vold-og-trusler/digital-chikane-vold-og-trusler-paa-nettet/faktakort-digital-chikane"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s://at.dk/arbejdsmiljoeproblemer/psykisk-arbejdsmiljoe/vold-og-trusler/digital-chikane/"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www.godtarbejdsmiljo.dk/trivsel/vold-og-trusler" TargetMode="External"/><Relationship Id="rId7" Type="http://schemas.openxmlformats.org/officeDocument/2006/relationships/image" Target="../media/image40.jpe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jpe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mailto:lke@bfa.dk"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43.png"/><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18" Type="http://schemas.openxmlformats.org/officeDocument/2006/relationships/image" Target="../media/image23.png"/><Relationship Id="rId26" Type="http://schemas.openxmlformats.org/officeDocument/2006/relationships/image" Target="../media/image58.png"/><Relationship Id="rId3" Type="http://schemas.openxmlformats.org/officeDocument/2006/relationships/image" Target="../media/image20.png"/><Relationship Id="rId21" Type="http://schemas.openxmlformats.org/officeDocument/2006/relationships/image" Target="../media/image54.png"/><Relationship Id="rId7" Type="http://schemas.openxmlformats.org/officeDocument/2006/relationships/image" Target="../media/image44.png"/><Relationship Id="rId12" Type="http://schemas.openxmlformats.org/officeDocument/2006/relationships/image" Target="../media/image47.png"/><Relationship Id="rId17" Type="http://schemas.openxmlformats.org/officeDocument/2006/relationships/image" Target="../media/image51.png"/><Relationship Id="rId25" Type="http://schemas.openxmlformats.org/officeDocument/2006/relationships/image" Target="../media/image57.png"/><Relationship Id="rId2" Type="http://schemas.openxmlformats.org/officeDocument/2006/relationships/notesSlide" Target="../notesSlides/notesSlide28.xml"/><Relationship Id="rId16" Type="http://schemas.openxmlformats.org/officeDocument/2006/relationships/image" Target="../media/image41.png"/><Relationship Id="rId20" Type="http://schemas.openxmlformats.org/officeDocument/2006/relationships/image" Target="../media/image53.png"/><Relationship Id="rId29" Type="http://schemas.openxmlformats.org/officeDocument/2006/relationships/image" Target="../media/image61.png"/><Relationship Id="rId1" Type="http://schemas.openxmlformats.org/officeDocument/2006/relationships/slideLayout" Target="../slideLayouts/slideLayout3.xml"/><Relationship Id="rId6" Type="http://schemas.openxmlformats.org/officeDocument/2006/relationships/image" Target="../media/image22.png"/><Relationship Id="rId11" Type="http://schemas.openxmlformats.org/officeDocument/2006/relationships/image" Target="../media/image46.png"/><Relationship Id="rId24" Type="http://schemas.openxmlformats.org/officeDocument/2006/relationships/image" Target="../media/image7.png"/><Relationship Id="rId5" Type="http://schemas.openxmlformats.org/officeDocument/2006/relationships/image" Target="../media/image42.png"/><Relationship Id="rId15" Type="http://schemas.openxmlformats.org/officeDocument/2006/relationships/image" Target="../media/image50.png"/><Relationship Id="rId23" Type="http://schemas.openxmlformats.org/officeDocument/2006/relationships/image" Target="../media/image56.png"/><Relationship Id="rId28" Type="http://schemas.openxmlformats.org/officeDocument/2006/relationships/image" Target="../media/image60.png"/><Relationship Id="rId10" Type="http://schemas.openxmlformats.org/officeDocument/2006/relationships/image" Target="../media/image45.png"/><Relationship Id="rId19" Type="http://schemas.openxmlformats.org/officeDocument/2006/relationships/image" Target="../media/image52.png"/><Relationship Id="rId4" Type="http://schemas.openxmlformats.org/officeDocument/2006/relationships/image" Target="../media/image36.png"/><Relationship Id="rId9" Type="http://schemas.openxmlformats.org/officeDocument/2006/relationships/image" Target="../media/image5.png"/><Relationship Id="rId14" Type="http://schemas.openxmlformats.org/officeDocument/2006/relationships/image" Target="../media/image49.png"/><Relationship Id="rId22" Type="http://schemas.openxmlformats.org/officeDocument/2006/relationships/image" Target="../media/image55.png"/><Relationship Id="rId27" Type="http://schemas.openxmlformats.org/officeDocument/2006/relationships/image" Target="../media/image59.png"/><Relationship Id="rId30" Type="http://schemas.openxmlformats.org/officeDocument/2006/relationships/image" Target="../media/image62.png"/></Relationships>
</file>

<file path=ppt/slides/_rels/slide2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A9F8A01-35AA-0255-06DA-2E82FC77DE73}"/>
              </a:ext>
            </a:extLst>
          </p:cNvPr>
          <p:cNvSpPr>
            <a:spLocks noGrp="1"/>
          </p:cNvSpPr>
          <p:nvPr>
            <p:ph type="title"/>
          </p:nvPr>
        </p:nvSpPr>
        <p:spPr>
          <a:xfrm>
            <a:off x="108834" y="1947876"/>
            <a:ext cx="11712624" cy="1224136"/>
          </a:xfrm>
        </p:spPr>
        <p:txBody>
          <a:bodyPr/>
          <a:lstStyle/>
          <a:p>
            <a:r>
              <a:rPr lang="en-US" sz="4400" b="1" dirty="0" err="1">
                <a:latin typeface="+mj-lt"/>
              </a:rPr>
              <a:t>Værd</a:t>
            </a:r>
            <a:r>
              <a:rPr lang="en-US" sz="4400" b="1" dirty="0">
                <a:latin typeface="+mj-lt"/>
              </a:rPr>
              <a:t> at vide om </a:t>
            </a:r>
            <a:r>
              <a:rPr lang="en-US" sz="4400" b="1" dirty="0" err="1">
                <a:latin typeface="+mj-lt"/>
              </a:rPr>
              <a:t>arbejdsrelateret</a:t>
            </a:r>
            <a:r>
              <a:rPr lang="en-US" sz="4400" b="1" dirty="0">
                <a:latin typeface="+mj-lt"/>
              </a:rPr>
              <a:t> </a:t>
            </a:r>
            <a:r>
              <a:rPr lang="en-US" sz="4400" b="1" dirty="0" err="1">
                <a:latin typeface="+mj-lt"/>
              </a:rPr>
              <a:t>vold</a:t>
            </a:r>
            <a:endParaRPr lang="en-US" sz="4400" b="1" dirty="0">
              <a:latin typeface="+mj-lt"/>
            </a:endParaRPr>
          </a:p>
        </p:txBody>
      </p:sp>
    </p:spTree>
    <p:extLst>
      <p:ext uri="{BB962C8B-B14F-4D97-AF65-F5344CB8AC3E}">
        <p14:creationId xmlns:p14="http://schemas.microsoft.com/office/powerpoint/2010/main" val="1136907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5CEFD7D-C063-E9E0-5748-4723EEB99157}"/>
              </a:ext>
            </a:extLst>
          </p:cNvPr>
          <p:cNvSpPr>
            <a:spLocks noGrp="1"/>
          </p:cNvSpPr>
          <p:nvPr>
            <p:ph type="title"/>
          </p:nvPr>
        </p:nvSpPr>
        <p:spPr>
          <a:xfrm>
            <a:off x="451413" y="332656"/>
            <a:ext cx="12154244" cy="790244"/>
          </a:xfrm>
        </p:spPr>
        <p:txBody>
          <a:bodyPr/>
          <a:lstStyle/>
          <a:p>
            <a:r>
              <a:rPr lang="da-DK" sz="4000" b="1">
                <a:latin typeface="Calibri" panose="020F0502020204030204" pitchFamily="34" charset="0"/>
                <a:cs typeface="Calibri" panose="020F0502020204030204" pitchFamily="34" charset="0"/>
              </a:rPr>
              <a:t>Inspiration til forebyggelse af digital chikane</a:t>
            </a:r>
          </a:p>
        </p:txBody>
      </p:sp>
      <p:sp>
        <p:nvSpPr>
          <p:cNvPr id="7" name="Tekstfelt 6">
            <a:extLst>
              <a:ext uri="{FF2B5EF4-FFF2-40B4-BE49-F238E27FC236}">
                <a16:creationId xmlns:a16="http://schemas.microsoft.com/office/drawing/2014/main" id="{8D9CDB9D-7BB3-BEBB-5C84-731C7C50A272}"/>
              </a:ext>
            </a:extLst>
          </p:cNvPr>
          <p:cNvSpPr txBox="1"/>
          <p:nvPr/>
        </p:nvSpPr>
        <p:spPr>
          <a:xfrm>
            <a:off x="451412" y="1270110"/>
            <a:ext cx="7588407" cy="954107"/>
          </a:xfrm>
          <a:prstGeom prst="rect">
            <a:avLst/>
          </a:prstGeom>
          <a:noFill/>
        </p:spPr>
        <p:txBody>
          <a:bodyPr wrap="square">
            <a:spAutoFit/>
          </a:bodyPr>
          <a:lstStyle/>
          <a:p>
            <a:r>
              <a:rPr lang="da-DK" sz="2800">
                <a:hlinkClick r:id="rId3"/>
              </a:rPr>
              <a:t>4 forskellige dialog- og </a:t>
            </a:r>
            <a:r>
              <a:rPr lang="da-DK" sz="2800" err="1">
                <a:hlinkClick r:id="rId3"/>
              </a:rPr>
              <a:t>faktakort</a:t>
            </a:r>
            <a:r>
              <a:rPr lang="da-DK" sz="2800">
                <a:hlinkClick r:id="rId3"/>
              </a:rPr>
              <a:t> om </a:t>
            </a:r>
          </a:p>
          <a:p>
            <a:r>
              <a:rPr lang="da-DK" sz="2800">
                <a:hlinkClick r:id="rId3"/>
              </a:rPr>
              <a:t>digital chikane fra www.godtarbejdsmiljo.dk</a:t>
            </a:r>
            <a:r>
              <a:rPr lang="da-DK" sz="2800"/>
              <a:t> </a:t>
            </a:r>
          </a:p>
        </p:txBody>
      </p:sp>
      <p:pic>
        <p:nvPicPr>
          <p:cNvPr id="9" name="Billede 8">
            <a:extLst>
              <a:ext uri="{FF2B5EF4-FFF2-40B4-BE49-F238E27FC236}">
                <a16:creationId xmlns:a16="http://schemas.microsoft.com/office/drawing/2014/main" id="{989371C6-4311-D345-B9A8-0113497F50E1}"/>
              </a:ext>
            </a:extLst>
          </p:cNvPr>
          <p:cNvPicPr>
            <a:picLocks noChangeAspect="1"/>
          </p:cNvPicPr>
          <p:nvPr/>
        </p:nvPicPr>
        <p:blipFill>
          <a:blip r:embed="rId4"/>
          <a:stretch>
            <a:fillRect/>
          </a:stretch>
        </p:blipFill>
        <p:spPr>
          <a:xfrm rot="21000313">
            <a:off x="521472" y="3289286"/>
            <a:ext cx="3684440" cy="2566292"/>
          </a:xfrm>
          <a:prstGeom prst="rect">
            <a:avLst/>
          </a:prstGeom>
        </p:spPr>
      </p:pic>
      <p:pic>
        <p:nvPicPr>
          <p:cNvPr id="13" name="Billede 12">
            <a:extLst>
              <a:ext uri="{FF2B5EF4-FFF2-40B4-BE49-F238E27FC236}">
                <a16:creationId xmlns:a16="http://schemas.microsoft.com/office/drawing/2014/main" id="{F01FEC75-3895-41EB-99F8-488BB3D26E79}"/>
              </a:ext>
            </a:extLst>
          </p:cNvPr>
          <p:cNvPicPr>
            <a:picLocks noChangeAspect="1"/>
          </p:cNvPicPr>
          <p:nvPr/>
        </p:nvPicPr>
        <p:blipFill>
          <a:blip r:embed="rId5"/>
          <a:stretch>
            <a:fillRect/>
          </a:stretch>
        </p:blipFill>
        <p:spPr>
          <a:xfrm rot="20952050">
            <a:off x="3904720" y="3216262"/>
            <a:ext cx="3737288" cy="2600689"/>
          </a:xfrm>
          <a:prstGeom prst="rect">
            <a:avLst/>
          </a:prstGeom>
        </p:spPr>
      </p:pic>
      <p:pic>
        <p:nvPicPr>
          <p:cNvPr id="14" name="Billede 13">
            <a:extLst>
              <a:ext uri="{FF2B5EF4-FFF2-40B4-BE49-F238E27FC236}">
                <a16:creationId xmlns:a16="http://schemas.microsoft.com/office/drawing/2014/main" id="{755FFC63-A73F-5221-951D-99DBFB799765}"/>
              </a:ext>
            </a:extLst>
          </p:cNvPr>
          <p:cNvPicPr>
            <a:picLocks noChangeAspect="1"/>
          </p:cNvPicPr>
          <p:nvPr/>
        </p:nvPicPr>
        <p:blipFill>
          <a:blip r:embed="rId6"/>
          <a:stretch>
            <a:fillRect/>
          </a:stretch>
        </p:blipFill>
        <p:spPr>
          <a:xfrm rot="20926810">
            <a:off x="7257754" y="3133090"/>
            <a:ext cx="3747374" cy="2576723"/>
          </a:xfrm>
          <a:prstGeom prst="rect">
            <a:avLst/>
          </a:prstGeom>
        </p:spPr>
      </p:pic>
    </p:spTree>
    <p:extLst>
      <p:ext uri="{BB962C8B-B14F-4D97-AF65-F5344CB8AC3E}">
        <p14:creationId xmlns:p14="http://schemas.microsoft.com/office/powerpoint/2010/main" val="1570430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5CEFD7D-C063-E9E0-5748-4723EEB99157}"/>
              </a:ext>
            </a:extLst>
          </p:cNvPr>
          <p:cNvSpPr>
            <a:spLocks noGrp="1"/>
          </p:cNvSpPr>
          <p:nvPr>
            <p:ph type="title"/>
          </p:nvPr>
        </p:nvSpPr>
        <p:spPr>
          <a:xfrm>
            <a:off x="451413" y="332656"/>
            <a:ext cx="12154244" cy="790244"/>
          </a:xfrm>
        </p:spPr>
        <p:txBody>
          <a:bodyPr/>
          <a:lstStyle/>
          <a:p>
            <a:r>
              <a:rPr lang="da-DK" sz="4000" b="1" dirty="0" err="1">
                <a:latin typeface="Calibri" panose="020F0502020204030204" pitchFamily="34" charset="0"/>
                <a:cs typeface="Calibri" panose="020F0502020204030204" pitchFamily="34" charset="0"/>
              </a:rPr>
              <a:t>Arbejdstilsynes</a:t>
            </a:r>
            <a:r>
              <a:rPr lang="da-DK" sz="4000" b="1" dirty="0">
                <a:latin typeface="Calibri" panose="020F0502020204030204" pitchFamily="34" charset="0"/>
                <a:cs typeface="Calibri" panose="020F0502020204030204" pitchFamily="34" charset="0"/>
              </a:rPr>
              <a:t> råd til forebyggelse af digital chikane</a:t>
            </a:r>
          </a:p>
        </p:txBody>
      </p:sp>
      <p:sp>
        <p:nvSpPr>
          <p:cNvPr id="8" name="Tekstfelt 7">
            <a:extLst>
              <a:ext uri="{FF2B5EF4-FFF2-40B4-BE49-F238E27FC236}">
                <a16:creationId xmlns:a16="http://schemas.microsoft.com/office/drawing/2014/main" id="{CC99B8A1-7E60-50CF-1532-A7B2E301BD5E}"/>
              </a:ext>
            </a:extLst>
          </p:cNvPr>
          <p:cNvSpPr txBox="1"/>
          <p:nvPr/>
        </p:nvSpPr>
        <p:spPr>
          <a:xfrm>
            <a:off x="6669138" y="2478585"/>
            <a:ext cx="4506224" cy="2009061"/>
          </a:xfrm>
          <a:prstGeom prst="flowChartAlternateProcess">
            <a:avLst/>
          </a:prstGeom>
          <a:solidFill>
            <a:schemeClr val="bg1"/>
          </a:solidFill>
        </p:spPr>
        <p:txBody>
          <a:bodyPr wrap="square" rtlCol="0">
            <a:spAutoFit/>
          </a:bodyPr>
          <a:lstStyle/>
          <a:p>
            <a:r>
              <a:rPr lang="da-DK" sz="2800">
                <a:hlinkClick r:id="rId3"/>
              </a:rPr>
              <a:t>Bliv klogere på emnet på Arbejdstilsynets kampagneside om digital chikane</a:t>
            </a:r>
            <a:r>
              <a:rPr lang="da-DK" sz="2800"/>
              <a:t> </a:t>
            </a:r>
          </a:p>
        </p:txBody>
      </p:sp>
      <p:pic>
        <p:nvPicPr>
          <p:cNvPr id="16" name="Billede 15">
            <a:extLst>
              <a:ext uri="{FF2B5EF4-FFF2-40B4-BE49-F238E27FC236}">
                <a16:creationId xmlns:a16="http://schemas.microsoft.com/office/drawing/2014/main" id="{15E5DE49-AF1C-309C-88AD-3C4B045758F5}"/>
              </a:ext>
            </a:extLst>
          </p:cNvPr>
          <p:cNvPicPr>
            <a:picLocks noChangeAspect="1"/>
          </p:cNvPicPr>
          <p:nvPr/>
        </p:nvPicPr>
        <p:blipFill>
          <a:blip r:embed="rId4"/>
          <a:stretch>
            <a:fillRect/>
          </a:stretch>
        </p:blipFill>
        <p:spPr>
          <a:xfrm>
            <a:off x="1250794" y="1360293"/>
            <a:ext cx="4615767" cy="4660946"/>
          </a:xfrm>
          <a:prstGeom prst="rect">
            <a:avLst/>
          </a:prstGeom>
        </p:spPr>
      </p:pic>
    </p:spTree>
    <p:extLst>
      <p:ext uri="{BB962C8B-B14F-4D97-AF65-F5344CB8AC3E}">
        <p14:creationId xmlns:p14="http://schemas.microsoft.com/office/powerpoint/2010/main" val="3161799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D48A51C-1AF4-8942-7A2A-9729A7923024}"/>
              </a:ext>
            </a:extLst>
          </p:cNvPr>
          <p:cNvSpPr>
            <a:spLocks noGrp="1"/>
          </p:cNvSpPr>
          <p:nvPr>
            <p:ph type="title"/>
          </p:nvPr>
        </p:nvSpPr>
        <p:spPr>
          <a:xfrm>
            <a:off x="609600" y="274638"/>
            <a:ext cx="10972800" cy="850106"/>
          </a:xfrm>
        </p:spPr>
        <p:txBody>
          <a:bodyPr anchor="ctr">
            <a:normAutofit/>
          </a:bodyPr>
          <a:lstStyle/>
          <a:p>
            <a:pPr>
              <a:lnSpc>
                <a:spcPct val="90000"/>
              </a:lnSpc>
            </a:pPr>
            <a:r>
              <a:rPr lang="en-US" sz="4000" b="1" dirty="0" err="1">
                <a:latin typeface="Calibri" panose="020F0502020204030204" pitchFamily="34" charset="0"/>
                <a:cs typeface="Calibri" panose="020F0502020204030204" pitchFamily="34" charset="0"/>
              </a:rPr>
              <a:t>Systematik</a:t>
            </a:r>
            <a:r>
              <a:rPr lang="en-US" sz="4000" b="1" dirty="0">
                <a:latin typeface="Calibri" panose="020F0502020204030204" pitchFamily="34" charset="0"/>
                <a:cs typeface="Calibri" panose="020F0502020204030204" pitchFamily="34" charset="0"/>
              </a:rPr>
              <a:t> på </a:t>
            </a:r>
            <a:r>
              <a:rPr lang="en-US" sz="4000" b="1" dirty="0" err="1">
                <a:latin typeface="Calibri" panose="020F0502020204030204" pitchFamily="34" charset="0"/>
                <a:cs typeface="Calibri" panose="020F0502020204030204" pitchFamily="34" charset="0"/>
              </a:rPr>
              <a:t>flere</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niveauer</a:t>
            </a:r>
            <a:endParaRPr lang="en-US" sz="4000" b="1" dirty="0">
              <a:latin typeface="Calibri" panose="020F0502020204030204" pitchFamily="34" charset="0"/>
              <a:cs typeface="Calibri" panose="020F0502020204030204" pitchFamily="34" charset="0"/>
            </a:endParaRPr>
          </a:p>
        </p:txBody>
      </p:sp>
      <p:sp>
        <p:nvSpPr>
          <p:cNvPr id="457" name="Rektangel: afrundede hjørner 456">
            <a:extLst>
              <a:ext uri="{FF2B5EF4-FFF2-40B4-BE49-F238E27FC236}">
                <a16:creationId xmlns:a16="http://schemas.microsoft.com/office/drawing/2014/main" id="{5BC7E1EA-5771-AC21-8CB1-2C10FC59EC9F}"/>
              </a:ext>
            </a:extLst>
          </p:cNvPr>
          <p:cNvSpPr/>
          <p:nvPr/>
        </p:nvSpPr>
        <p:spPr>
          <a:xfrm>
            <a:off x="7766538" y="1504460"/>
            <a:ext cx="3262922" cy="4275238"/>
          </a:xfrm>
          <a:prstGeom prst="roundRect">
            <a:avLst/>
          </a:prstGeom>
          <a:solidFill>
            <a:srgbClr val="650B3C"/>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r>
              <a:rPr lang="da-DK" sz="3600" b="1" dirty="0">
                <a:solidFill>
                  <a:schemeClr val="bg1"/>
                </a:solidFill>
                <a:cs typeface="Calibri"/>
              </a:rPr>
              <a:t>Efter</a:t>
            </a:r>
          </a:p>
          <a:p>
            <a:pPr marL="285750" indent="-285750">
              <a:buFont typeface="Arial"/>
              <a:buChar char="•"/>
            </a:pPr>
            <a:r>
              <a:rPr lang="da-DK" dirty="0">
                <a:solidFill>
                  <a:schemeClr val="bg1"/>
                </a:solidFill>
                <a:cs typeface="Calibri"/>
              </a:rPr>
              <a:t>Giv førstehjælp</a:t>
            </a:r>
          </a:p>
          <a:p>
            <a:pPr marL="285750" indent="-285750">
              <a:buFont typeface="Arial"/>
              <a:buChar char="•"/>
            </a:pPr>
            <a:r>
              <a:rPr lang="da-DK" dirty="0">
                <a:solidFill>
                  <a:schemeClr val="bg1"/>
                </a:solidFill>
                <a:cs typeface="Calibri"/>
              </a:rPr>
              <a:t>Informer andre kolleger</a:t>
            </a:r>
          </a:p>
          <a:p>
            <a:pPr marL="285750" indent="-285750">
              <a:buFont typeface="Arial"/>
              <a:buChar char="•"/>
            </a:pPr>
            <a:r>
              <a:rPr lang="da-DK" dirty="0">
                <a:solidFill>
                  <a:schemeClr val="bg1"/>
                </a:solidFill>
                <a:cs typeface="Calibri"/>
              </a:rPr>
              <a:t>Gennemfør evt. opfølgende samtaler med de involverede</a:t>
            </a:r>
          </a:p>
          <a:p>
            <a:pPr marL="285750" indent="-285750">
              <a:buFont typeface="Arial"/>
              <a:buChar char="•"/>
            </a:pPr>
            <a:r>
              <a:rPr lang="da-DK" dirty="0">
                <a:solidFill>
                  <a:schemeClr val="bg1"/>
                </a:solidFill>
                <a:cs typeface="Calibri"/>
              </a:rPr>
              <a:t>Tilbyd krisehjælp  </a:t>
            </a:r>
          </a:p>
          <a:p>
            <a:pPr marL="285750" indent="-285750">
              <a:buFont typeface="Arial"/>
              <a:buChar char="•"/>
            </a:pPr>
            <a:r>
              <a:rPr lang="da-DK" dirty="0">
                <a:solidFill>
                  <a:schemeClr val="bg1"/>
                </a:solidFill>
                <a:cs typeface="Calibri"/>
              </a:rPr>
              <a:t>Kontakt sygemeldte  </a:t>
            </a:r>
          </a:p>
          <a:p>
            <a:pPr marL="285750" indent="-285750">
              <a:buFont typeface="Arial"/>
              <a:buChar char="•"/>
            </a:pPr>
            <a:r>
              <a:rPr lang="da-DK" dirty="0">
                <a:solidFill>
                  <a:schemeClr val="bg1"/>
                </a:solidFill>
                <a:cs typeface="Calibri"/>
              </a:rPr>
              <a:t>Anmeld til Arbejdstilsynet og Arbejdsskadestyrelsen  </a:t>
            </a:r>
          </a:p>
          <a:p>
            <a:pPr marL="285750" indent="-285750">
              <a:buFont typeface="Arial"/>
              <a:buChar char="•"/>
            </a:pPr>
            <a:r>
              <a:rPr lang="da-DK" dirty="0">
                <a:solidFill>
                  <a:schemeClr val="bg1"/>
                </a:solidFill>
                <a:cs typeface="Calibri"/>
              </a:rPr>
              <a:t>Anmeld evt. til politiet</a:t>
            </a:r>
          </a:p>
          <a:p>
            <a:pPr marL="285750" indent="-285750">
              <a:buFont typeface="Arial"/>
              <a:buChar char="•"/>
            </a:pPr>
            <a:r>
              <a:rPr lang="da-DK" dirty="0">
                <a:solidFill>
                  <a:schemeClr val="bg1"/>
                </a:solidFill>
                <a:cs typeface="Calibri"/>
              </a:rPr>
              <a:t>Evaluer forebyggelsen</a:t>
            </a:r>
          </a:p>
          <a:p>
            <a:pPr marL="285750" indent="-285750">
              <a:buFont typeface="Arial"/>
              <a:buChar char="•"/>
            </a:pPr>
            <a:endParaRPr lang="da-DK" dirty="0">
              <a:solidFill>
                <a:schemeClr val="bg1"/>
              </a:solidFill>
              <a:cs typeface="Calibri"/>
            </a:endParaRPr>
          </a:p>
        </p:txBody>
      </p:sp>
      <p:sp>
        <p:nvSpPr>
          <p:cNvPr id="459" name="Rektangel: afrundede hjørner 458">
            <a:extLst>
              <a:ext uri="{FF2B5EF4-FFF2-40B4-BE49-F238E27FC236}">
                <a16:creationId xmlns:a16="http://schemas.microsoft.com/office/drawing/2014/main" id="{A746B2B1-B401-1B71-4A19-674E93BD5A95}"/>
              </a:ext>
            </a:extLst>
          </p:cNvPr>
          <p:cNvSpPr/>
          <p:nvPr/>
        </p:nvSpPr>
        <p:spPr>
          <a:xfrm>
            <a:off x="4186115" y="1478581"/>
            <a:ext cx="3262922" cy="4301117"/>
          </a:xfrm>
          <a:prstGeom prst="roundRect">
            <a:avLst/>
          </a:prstGeom>
          <a:solidFill>
            <a:srgbClr val="A8A586"/>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r>
              <a:rPr lang="da-DK" sz="3600" b="1" dirty="0">
                <a:solidFill>
                  <a:schemeClr val="bg1"/>
                </a:solidFill>
                <a:cs typeface="Calibri"/>
              </a:rPr>
              <a:t>Under</a:t>
            </a:r>
            <a:r>
              <a:rPr lang="en-US" sz="4400" b="1" dirty="0">
                <a:solidFill>
                  <a:schemeClr val="bg1"/>
                </a:solidFill>
                <a:cs typeface="Calibri"/>
              </a:rPr>
              <a:t> </a:t>
            </a:r>
            <a:endParaRPr lang="da-DK" dirty="0">
              <a:solidFill>
                <a:schemeClr val="bg1"/>
              </a:solidFill>
              <a:cs typeface="Calibri"/>
            </a:endParaRPr>
          </a:p>
          <a:p>
            <a:pPr marL="285750" indent="-285750">
              <a:buFont typeface="Arial"/>
              <a:buChar char="•"/>
            </a:pPr>
            <a:r>
              <a:rPr lang="da-DK" dirty="0">
                <a:solidFill>
                  <a:schemeClr val="bg1"/>
                </a:solidFill>
                <a:cs typeface="Calibri"/>
              </a:rPr>
              <a:t>Følg instruktionen for håndtering af voldsepisoder </a:t>
            </a:r>
          </a:p>
          <a:p>
            <a:pPr marL="285750" indent="-285750">
              <a:buFont typeface="Arial"/>
              <a:buChar char="•"/>
            </a:pPr>
            <a:r>
              <a:rPr lang="da-DK" dirty="0">
                <a:solidFill>
                  <a:schemeClr val="bg1"/>
                </a:solidFill>
                <a:cs typeface="Calibri"/>
              </a:rPr>
              <a:t>Anvend nødvendige tekniske hjælpemidler, fx alarm- og kaldesystemer </a:t>
            </a:r>
          </a:p>
          <a:p>
            <a:pPr marL="285750" indent="-285750">
              <a:buFont typeface="Arial"/>
              <a:buChar char="•"/>
            </a:pPr>
            <a:r>
              <a:rPr lang="da-DK" dirty="0">
                <a:solidFill>
                  <a:schemeClr val="bg1"/>
                </a:solidFill>
                <a:cs typeface="Calibri"/>
              </a:rPr>
              <a:t>Besvar roen og brug konfliktnedtrappende kommunikation  </a:t>
            </a:r>
          </a:p>
          <a:p>
            <a:pPr marL="285750" indent="-285750">
              <a:buFont typeface="Arial"/>
              <a:buChar char="•"/>
            </a:pPr>
            <a:r>
              <a:rPr lang="da-DK" dirty="0">
                <a:solidFill>
                  <a:schemeClr val="bg1"/>
                </a:solidFill>
                <a:cs typeface="Calibri"/>
              </a:rPr>
              <a:t>Kom hinanden til undsætning, hvis det er forsvarligt  </a:t>
            </a:r>
          </a:p>
        </p:txBody>
      </p:sp>
      <p:sp>
        <p:nvSpPr>
          <p:cNvPr id="463" name="Rektangel: afrundede hjørner 462">
            <a:extLst>
              <a:ext uri="{FF2B5EF4-FFF2-40B4-BE49-F238E27FC236}">
                <a16:creationId xmlns:a16="http://schemas.microsoft.com/office/drawing/2014/main" id="{66CC21E2-3214-0068-1E6B-8B253F1D018D}"/>
              </a:ext>
            </a:extLst>
          </p:cNvPr>
          <p:cNvSpPr/>
          <p:nvPr/>
        </p:nvSpPr>
        <p:spPr>
          <a:xfrm>
            <a:off x="605693" y="1504461"/>
            <a:ext cx="3262922" cy="4275237"/>
          </a:xfrm>
          <a:prstGeom prst="roundRect">
            <a:avLst/>
          </a:prstGeom>
          <a:solidFill>
            <a:srgbClr val="5C248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r>
              <a:rPr lang="da-DK" sz="3600" b="1" dirty="0">
                <a:solidFill>
                  <a:schemeClr val="bg1"/>
                </a:solidFill>
                <a:cs typeface="Calibri"/>
              </a:rPr>
              <a:t>Før</a:t>
            </a:r>
            <a:endParaRPr lang="en-US" sz="3600" b="1" dirty="0">
              <a:solidFill>
                <a:schemeClr val="bg1"/>
              </a:solidFill>
              <a:cs typeface="Calibri"/>
            </a:endParaRPr>
          </a:p>
          <a:p>
            <a:pPr marL="171450" indent="-171450">
              <a:buFont typeface="Arial"/>
              <a:buChar char="•"/>
            </a:pPr>
            <a:r>
              <a:rPr lang="da-DK" dirty="0">
                <a:solidFill>
                  <a:schemeClr val="bg1"/>
                </a:solidFill>
                <a:cs typeface="Calibri"/>
              </a:rPr>
              <a:t>Afdæk forekomsten</a:t>
            </a:r>
          </a:p>
          <a:p>
            <a:pPr marL="171450" indent="-171450">
              <a:buFont typeface="Arial"/>
              <a:buChar char="•"/>
            </a:pPr>
            <a:r>
              <a:rPr lang="da-DK" dirty="0">
                <a:solidFill>
                  <a:schemeClr val="bg1"/>
                </a:solidFill>
                <a:cs typeface="Calibri"/>
              </a:rPr>
              <a:t>Vurdér risikoen</a:t>
            </a:r>
          </a:p>
          <a:p>
            <a:pPr marL="171450" indent="-171450">
              <a:buFont typeface="Arial"/>
              <a:buChar char="•"/>
            </a:pPr>
            <a:r>
              <a:rPr lang="da-DK" dirty="0">
                <a:solidFill>
                  <a:schemeClr val="bg1"/>
                </a:solidFill>
                <a:cs typeface="Calibri"/>
              </a:rPr>
              <a:t>Registrer og evaluer voldsepisoder</a:t>
            </a:r>
          </a:p>
          <a:p>
            <a:pPr marL="171450" indent="-171450">
              <a:buFont typeface="Arial"/>
              <a:buChar char="•"/>
            </a:pPr>
            <a:r>
              <a:rPr lang="da-DK" dirty="0">
                <a:solidFill>
                  <a:schemeClr val="bg1"/>
                </a:solidFill>
                <a:cs typeface="Calibri"/>
              </a:rPr>
              <a:t>Planlæg arbejdet </a:t>
            </a:r>
          </a:p>
          <a:p>
            <a:pPr marL="171450" indent="-171450">
              <a:buFont typeface="Arial"/>
              <a:buChar char="•"/>
            </a:pPr>
            <a:r>
              <a:rPr lang="da-DK" dirty="0">
                <a:solidFill>
                  <a:schemeClr val="bg1"/>
                </a:solidFill>
                <a:cs typeface="Calibri"/>
              </a:rPr>
              <a:t>Oplær, instruer og uddan  </a:t>
            </a:r>
          </a:p>
          <a:p>
            <a:pPr marL="171450" indent="-171450">
              <a:buFont typeface="Arial"/>
              <a:buChar char="•"/>
            </a:pPr>
            <a:r>
              <a:rPr lang="da-DK" dirty="0">
                <a:solidFill>
                  <a:schemeClr val="bg1"/>
                </a:solidFill>
                <a:cs typeface="Calibri"/>
              </a:rPr>
              <a:t>Førstehjælp ved særlig risiko for voldsepisoder i forbindelse med arbejdets udførelse  </a:t>
            </a:r>
          </a:p>
          <a:p>
            <a:pPr marL="171450" indent="-171450">
              <a:buFont typeface="Arial"/>
              <a:buChar char="•"/>
            </a:pPr>
            <a:r>
              <a:rPr lang="da-DK" dirty="0">
                <a:solidFill>
                  <a:schemeClr val="bg1"/>
                </a:solidFill>
                <a:cs typeface="Calibri"/>
              </a:rPr>
              <a:t>Vejledning om håndtering af voldsepisoder</a:t>
            </a:r>
            <a:endParaRPr lang="da-DK" dirty="0">
              <a:cs typeface="Calibri"/>
            </a:endParaRPr>
          </a:p>
        </p:txBody>
      </p:sp>
      <p:sp>
        <p:nvSpPr>
          <p:cNvPr id="2" name="Pil: højre 1">
            <a:extLst>
              <a:ext uri="{FF2B5EF4-FFF2-40B4-BE49-F238E27FC236}">
                <a16:creationId xmlns:a16="http://schemas.microsoft.com/office/drawing/2014/main" id="{6FD72286-EE5A-2038-C27B-4999098FE2A5}"/>
              </a:ext>
            </a:extLst>
          </p:cNvPr>
          <p:cNvSpPr/>
          <p:nvPr/>
        </p:nvSpPr>
        <p:spPr>
          <a:xfrm>
            <a:off x="3704895" y="3245068"/>
            <a:ext cx="735724" cy="381000"/>
          </a:xfrm>
          <a:prstGeom prst="rightArrow">
            <a:avLst/>
          </a:prstGeom>
          <a:solidFill>
            <a:srgbClr val="C8D4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Pil: højre 3">
            <a:extLst>
              <a:ext uri="{FF2B5EF4-FFF2-40B4-BE49-F238E27FC236}">
                <a16:creationId xmlns:a16="http://schemas.microsoft.com/office/drawing/2014/main" id="{8F41685C-5A24-BDAC-D2D0-3F392F477DD4}"/>
              </a:ext>
            </a:extLst>
          </p:cNvPr>
          <p:cNvSpPr/>
          <p:nvPr/>
        </p:nvSpPr>
        <p:spPr>
          <a:xfrm>
            <a:off x="7291550" y="3245068"/>
            <a:ext cx="735724" cy="381000"/>
          </a:xfrm>
          <a:prstGeom prst="rightArrow">
            <a:avLst/>
          </a:prstGeom>
          <a:solidFill>
            <a:srgbClr val="C8D4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035507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felt 14">
            <a:extLst>
              <a:ext uri="{FF2B5EF4-FFF2-40B4-BE49-F238E27FC236}">
                <a16:creationId xmlns:a16="http://schemas.microsoft.com/office/drawing/2014/main" id="{B2387027-6BC4-729E-B38B-6F7D018D4DFD}"/>
              </a:ext>
            </a:extLst>
          </p:cNvPr>
          <p:cNvSpPr txBox="1"/>
          <p:nvPr/>
        </p:nvSpPr>
        <p:spPr>
          <a:xfrm>
            <a:off x="287868" y="347552"/>
            <a:ext cx="10640298" cy="707886"/>
          </a:xfrm>
          <a:prstGeom prst="rect">
            <a:avLst/>
          </a:prstGeom>
          <a:noFill/>
        </p:spPr>
        <p:txBody>
          <a:bodyPr wrap="square" rtlCol="0">
            <a:spAutoFit/>
          </a:bodyPr>
          <a:lstStyle/>
          <a:p>
            <a:r>
              <a:rPr lang="da-DK" sz="4000" b="1">
                <a:latin typeface="Calibri" panose="020F0502020204030204" pitchFamily="34" charset="0"/>
                <a:cs typeface="Calibri" panose="020F0502020204030204" pitchFamily="34" charset="0"/>
              </a:rPr>
              <a:t>Hvordan ved vi, om det er godt nok?</a:t>
            </a:r>
          </a:p>
        </p:txBody>
      </p:sp>
      <p:pic>
        <p:nvPicPr>
          <p:cNvPr id="22" name="Billede 21">
            <a:extLst>
              <a:ext uri="{FF2B5EF4-FFF2-40B4-BE49-F238E27FC236}">
                <a16:creationId xmlns:a16="http://schemas.microsoft.com/office/drawing/2014/main" id="{AB4D86B5-625A-600C-1C78-6B4C646FF8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4074" y="1365608"/>
            <a:ext cx="4019893" cy="3115416"/>
          </a:xfrm>
          <a:prstGeom prst="rect">
            <a:avLst/>
          </a:prstGeom>
        </p:spPr>
      </p:pic>
      <p:sp>
        <p:nvSpPr>
          <p:cNvPr id="23" name="Tekstfelt 22">
            <a:extLst>
              <a:ext uri="{FF2B5EF4-FFF2-40B4-BE49-F238E27FC236}">
                <a16:creationId xmlns:a16="http://schemas.microsoft.com/office/drawing/2014/main" id="{AB303C49-870C-DE71-E93B-C50E81D3EABF}"/>
              </a:ext>
            </a:extLst>
          </p:cNvPr>
          <p:cNvSpPr txBox="1"/>
          <p:nvPr/>
        </p:nvSpPr>
        <p:spPr>
          <a:xfrm>
            <a:off x="1497517" y="4670484"/>
            <a:ext cx="9196965" cy="1532334"/>
          </a:xfrm>
          <a:prstGeom prst="flowChartAlternateProcess">
            <a:avLst/>
          </a:prstGeom>
          <a:solidFill>
            <a:srgbClr val="A8A586"/>
          </a:solidFill>
        </p:spPr>
        <p:txBody>
          <a:bodyPr wrap="square" rtlCol="0">
            <a:spAutoFit/>
          </a:bodyPr>
          <a:lstStyle/>
          <a:p>
            <a:pPr algn="ctr"/>
            <a:r>
              <a:rPr lang="da-DK" sz="2800" b="1">
                <a:solidFill>
                  <a:schemeClr val="bg1"/>
                </a:solidFill>
              </a:rPr>
              <a:t>God voldsforebyggelse: </a:t>
            </a:r>
          </a:p>
          <a:p>
            <a:pPr algn="ctr"/>
            <a:r>
              <a:rPr lang="da-DK" sz="2800">
                <a:solidFill>
                  <a:schemeClr val="bg1"/>
                </a:solidFill>
              </a:rPr>
              <a:t>Når der er balance ml. risici i arbejdet og </a:t>
            </a:r>
          </a:p>
          <a:p>
            <a:pPr algn="ctr"/>
            <a:r>
              <a:rPr lang="da-DK" sz="2800">
                <a:solidFill>
                  <a:schemeClr val="bg1"/>
                </a:solidFill>
              </a:rPr>
              <a:t>tiltag iværksat for at forebygge og håndtere disse risici</a:t>
            </a:r>
          </a:p>
        </p:txBody>
      </p:sp>
      <p:sp>
        <p:nvSpPr>
          <p:cNvPr id="2" name="Tekstfelt 1">
            <a:extLst>
              <a:ext uri="{FF2B5EF4-FFF2-40B4-BE49-F238E27FC236}">
                <a16:creationId xmlns:a16="http://schemas.microsoft.com/office/drawing/2014/main" id="{8B955C0D-5793-ACAC-8C68-2CDC092C164B}"/>
              </a:ext>
            </a:extLst>
          </p:cNvPr>
          <p:cNvSpPr txBox="1"/>
          <p:nvPr/>
        </p:nvSpPr>
        <p:spPr>
          <a:xfrm>
            <a:off x="2069555" y="3111647"/>
            <a:ext cx="2121840" cy="1138773"/>
          </a:xfrm>
          <a:prstGeom prst="rect">
            <a:avLst/>
          </a:prstGeom>
          <a:noFill/>
        </p:spPr>
        <p:txBody>
          <a:bodyPr wrap="square" rtlCol="0">
            <a:spAutoFit/>
          </a:bodyPr>
          <a:lstStyle/>
          <a:p>
            <a:r>
              <a:rPr lang="da-DK" sz="2400"/>
              <a:t>Den faktiske risiko for vold</a:t>
            </a:r>
          </a:p>
          <a:p>
            <a:endParaRPr lang="da-DK" sz="2000" b="1"/>
          </a:p>
        </p:txBody>
      </p:sp>
      <p:sp>
        <p:nvSpPr>
          <p:cNvPr id="3" name="Tekstfelt 2">
            <a:extLst>
              <a:ext uri="{FF2B5EF4-FFF2-40B4-BE49-F238E27FC236}">
                <a16:creationId xmlns:a16="http://schemas.microsoft.com/office/drawing/2014/main" id="{F8F31EAA-16F6-8CA5-1CCE-FE1DE8516558}"/>
              </a:ext>
            </a:extLst>
          </p:cNvPr>
          <p:cNvSpPr txBox="1"/>
          <p:nvPr/>
        </p:nvSpPr>
        <p:spPr>
          <a:xfrm>
            <a:off x="8198141" y="2364403"/>
            <a:ext cx="3672408" cy="1155189"/>
          </a:xfrm>
          <a:prstGeom prst="rect">
            <a:avLst/>
          </a:prstGeom>
          <a:noFill/>
        </p:spPr>
        <p:txBody>
          <a:bodyPr wrap="square" rtlCol="0">
            <a:spAutoFit/>
          </a:bodyPr>
          <a:lstStyle/>
          <a:p>
            <a:r>
              <a:rPr lang="da-DK" sz="2400"/>
              <a:t>De forebyggende tiltag målrettet vold</a:t>
            </a:r>
          </a:p>
          <a:p>
            <a:endParaRPr lang="da-DK" sz="2000" b="1"/>
          </a:p>
        </p:txBody>
      </p:sp>
    </p:spTree>
    <p:extLst>
      <p:ext uri="{BB962C8B-B14F-4D97-AF65-F5344CB8AC3E}">
        <p14:creationId xmlns:p14="http://schemas.microsoft.com/office/powerpoint/2010/main" val="1711760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274BD30-06C0-C147-121A-0FDB854151AB}"/>
              </a:ext>
            </a:extLst>
          </p:cNvPr>
          <p:cNvSpPr>
            <a:spLocks noGrp="1"/>
          </p:cNvSpPr>
          <p:nvPr>
            <p:ph type="title"/>
          </p:nvPr>
        </p:nvSpPr>
        <p:spPr>
          <a:xfrm>
            <a:off x="623392" y="478516"/>
            <a:ext cx="9577064" cy="790244"/>
          </a:xfrm>
        </p:spPr>
        <p:txBody>
          <a:bodyPr/>
          <a:lstStyle/>
          <a:p>
            <a:r>
              <a:rPr lang="da-DK" sz="4000" b="1">
                <a:latin typeface="+mj-lt"/>
              </a:rPr>
              <a:t>Kom volden i forkøbet</a:t>
            </a:r>
            <a:br>
              <a:rPr lang="da-DK" sz="4000" b="1">
                <a:latin typeface="+mj-lt"/>
              </a:rPr>
            </a:br>
            <a:endParaRPr lang="da-DK" sz="4000" b="1">
              <a:latin typeface="+mj-lt"/>
            </a:endParaRPr>
          </a:p>
        </p:txBody>
      </p:sp>
      <p:graphicFrame>
        <p:nvGraphicFramePr>
          <p:cNvPr id="5" name="Diagram 4">
            <a:extLst>
              <a:ext uri="{FF2B5EF4-FFF2-40B4-BE49-F238E27FC236}">
                <a16:creationId xmlns:a16="http://schemas.microsoft.com/office/drawing/2014/main" id="{D5DB078F-EF22-8B63-6920-26411B4BD1DE}"/>
              </a:ext>
            </a:extLst>
          </p:cNvPr>
          <p:cNvGraphicFramePr/>
          <p:nvPr>
            <p:extLst>
              <p:ext uri="{D42A27DB-BD31-4B8C-83A1-F6EECF244321}">
                <p14:modId xmlns:p14="http://schemas.microsoft.com/office/powerpoint/2010/main" val="1807220706"/>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uppe 5">
            <a:extLst>
              <a:ext uri="{FF2B5EF4-FFF2-40B4-BE49-F238E27FC236}">
                <a16:creationId xmlns:a16="http://schemas.microsoft.com/office/drawing/2014/main" id="{87D26C84-A2F5-30A1-8F34-CBFDCBAF3D27}"/>
              </a:ext>
            </a:extLst>
          </p:cNvPr>
          <p:cNvGrpSpPr/>
          <p:nvPr/>
        </p:nvGrpSpPr>
        <p:grpSpPr>
          <a:xfrm rot="18738615">
            <a:off x="6600265" y="2587581"/>
            <a:ext cx="1161045" cy="161899"/>
            <a:chOff x="4810202" y="2692808"/>
            <a:chExt cx="451266" cy="33050"/>
          </a:xfrm>
        </p:grpSpPr>
        <p:sp>
          <p:nvSpPr>
            <p:cNvPr id="7" name="Lige forbindelse 3">
              <a:extLst>
                <a:ext uri="{FF2B5EF4-FFF2-40B4-BE49-F238E27FC236}">
                  <a16:creationId xmlns:a16="http://schemas.microsoft.com/office/drawing/2014/main" id="{848B04B7-56DB-D6AC-0715-039747CF6293}"/>
                </a:ext>
              </a:extLst>
            </p:cNvPr>
            <p:cNvSpPr/>
            <p:nvPr/>
          </p:nvSpPr>
          <p:spPr>
            <a:xfrm>
              <a:off x="4810202" y="2692808"/>
              <a:ext cx="451266" cy="33050"/>
            </a:xfrm>
            <a:custGeom>
              <a:avLst/>
              <a:gdLst/>
              <a:ahLst/>
              <a:cxnLst/>
              <a:rect l="0" t="0" r="0" b="0"/>
              <a:pathLst>
                <a:path>
                  <a:moveTo>
                    <a:pt x="0" y="16525"/>
                  </a:moveTo>
                  <a:lnTo>
                    <a:pt x="451266" y="1652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da-DK"/>
            </a:p>
          </p:txBody>
        </p:sp>
        <p:sp>
          <p:nvSpPr>
            <p:cNvPr id="8" name="Lige forbindelse 4">
              <a:extLst>
                <a:ext uri="{FF2B5EF4-FFF2-40B4-BE49-F238E27FC236}">
                  <a16:creationId xmlns:a16="http://schemas.microsoft.com/office/drawing/2014/main" id="{65E9F2B6-733F-EBF4-18DD-0A338B627B84}"/>
                </a:ext>
              </a:extLst>
            </p:cNvPr>
            <p:cNvSpPr txBox="1"/>
            <p:nvPr/>
          </p:nvSpPr>
          <p:spPr>
            <a:xfrm>
              <a:off x="5024554" y="2698051"/>
              <a:ext cx="22563" cy="2256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p:txBody>
        </p:sp>
      </p:grpSp>
      <p:grpSp>
        <p:nvGrpSpPr>
          <p:cNvPr id="9" name="Gruppe 8">
            <a:extLst>
              <a:ext uri="{FF2B5EF4-FFF2-40B4-BE49-F238E27FC236}">
                <a16:creationId xmlns:a16="http://schemas.microsoft.com/office/drawing/2014/main" id="{B3115B68-645C-DEEB-99EC-9CDB2CD2C8C9}"/>
              </a:ext>
            </a:extLst>
          </p:cNvPr>
          <p:cNvGrpSpPr/>
          <p:nvPr/>
        </p:nvGrpSpPr>
        <p:grpSpPr>
          <a:xfrm>
            <a:off x="6895314" y="1418768"/>
            <a:ext cx="1492405" cy="1492405"/>
            <a:chOff x="5261469" y="1963130"/>
            <a:chExt cx="1492405" cy="1492405"/>
          </a:xfrm>
          <a:solidFill>
            <a:srgbClr val="7030A0"/>
          </a:solidFill>
        </p:grpSpPr>
        <p:sp>
          <p:nvSpPr>
            <p:cNvPr id="10" name="Ellipse 9">
              <a:extLst>
                <a:ext uri="{FF2B5EF4-FFF2-40B4-BE49-F238E27FC236}">
                  <a16:creationId xmlns:a16="http://schemas.microsoft.com/office/drawing/2014/main" id="{783895DB-75E4-C1BE-FACC-5DEE69085E15}"/>
                </a:ext>
              </a:extLst>
            </p:cNvPr>
            <p:cNvSpPr/>
            <p:nvPr/>
          </p:nvSpPr>
          <p:spPr>
            <a:xfrm>
              <a:off x="5261469" y="1963130"/>
              <a:ext cx="1492405" cy="1492405"/>
            </a:xfrm>
            <a:prstGeom prst="ellipse">
              <a:avLst/>
            </a:prstGeom>
            <a:grpFill/>
            <a:ln>
              <a:solidFill>
                <a:srgbClr val="7030A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da-DK"/>
            </a:p>
          </p:txBody>
        </p:sp>
        <p:sp>
          <p:nvSpPr>
            <p:cNvPr id="11" name="Ellipse 4">
              <a:extLst>
                <a:ext uri="{FF2B5EF4-FFF2-40B4-BE49-F238E27FC236}">
                  <a16:creationId xmlns:a16="http://schemas.microsoft.com/office/drawing/2014/main" id="{2FAC49BF-559B-6942-BB17-9D0FE0937DAB}"/>
                </a:ext>
              </a:extLst>
            </p:cNvPr>
            <p:cNvSpPr txBox="1"/>
            <p:nvPr/>
          </p:nvSpPr>
          <p:spPr>
            <a:xfrm>
              <a:off x="5330035" y="2181687"/>
              <a:ext cx="1407168" cy="1055289"/>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da-DK" sz="1600" kern="1200">
                  <a:latin typeface="Klavika "/>
                </a:rPr>
                <a:t>Risikovurdering</a:t>
              </a:r>
              <a:endParaRPr lang="da-DK" sz="1600" kern="1200"/>
            </a:p>
          </p:txBody>
        </p:sp>
      </p:grpSp>
      <p:sp>
        <p:nvSpPr>
          <p:cNvPr id="20" name="Tekstfelt 19">
            <a:extLst>
              <a:ext uri="{FF2B5EF4-FFF2-40B4-BE49-F238E27FC236}">
                <a16:creationId xmlns:a16="http://schemas.microsoft.com/office/drawing/2014/main" id="{FC11930B-00AC-F955-F2A7-BC7424212FAA}"/>
              </a:ext>
            </a:extLst>
          </p:cNvPr>
          <p:cNvSpPr txBox="1"/>
          <p:nvPr/>
        </p:nvSpPr>
        <p:spPr>
          <a:xfrm>
            <a:off x="4234266" y="4553587"/>
            <a:ext cx="1113589" cy="1077218"/>
          </a:xfrm>
          <a:prstGeom prst="rect">
            <a:avLst/>
          </a:prstGeom>
          <a:solidFill>
            <a:srgbClr val="7030A0"/>
          </a:solidFill>
        </p:spPr>
        <p:txBody>
          <a:bodyPr wrap="square">
            <a:spAutoFit/>
          </a:bodyPr>
          <a:lstStyle/>
          <a:p>
            <a:pPr algn="ctr"/>
            <a:r>
              <a:rPr lang="da-DK" sz="1600">
                <a:solidFill>
                  <a:schemeClr val="bg1"/>
                </a:solidFill>
                <a:latin typeface="Klavika "/>
              </a:rPr>
              <a:t>Konflikter og </a:t>
            </a:r>
            <a:r>
              <a:rPr lang="da-DK" sz="1600" err="1">
                <a:solidFill>
                  <a:schemeClr val="bg1"/>
                </a:solidFill>
                <a:latin typeface="Klavika "/>
              </a:rPr>
              <a:t>kommuni-kation</a:t>
            </a:r>
            <a:r>
              <a:rPr lang="da-DK" sz="1600">
                <a:solidFill>
                  <a:schemeClr val="bg1"/>
                </a:solidFill>
                <a:latin typeface="Klavika "/>
              </a:rPr>
              <a:t> </a:t>
            </a:r>
          </a:p>
        </p:txBody>
      </p:sp>
      <p:sp>
        <p:nvSpPr>
          <p:cNvPr id="2" name="Tekstfelt 1">
            <a:extLst>
              <a:ext uri="{FF2B5EF4-FFF2-40B4-BE49-F238E27FC236}">
                <a16:creationId xmlns:a16="http://schemas.microsoft.com/office/drawing/2014/main" id="{255E3772-1477-A0FE-614A-301B8DF934D6}"/>
              </a:ext>
            </a:extLst>
          </p:cNvPr>
          <p:cNvSpPr txBox="1"/>
          <p:nvPr/>
        </p:nvSpPr>
        <p:spPr>
          <a:xfrm>
            <a:off x="13447059" y="3765176"/>
            <a:ext cx="184731" cy="369332"/>
          </a:xfrm>
          <a:prstGeom prst="rect">
            <a:avLst/>
          </a:prstGeom>
          <a:noFill/>
        </p:spPr>
        <p:txBody>
          <a:bodyPr wrap="none" rtlCol="0">
            <a:spAutoFit/>
          </a:bodyPr>
          <a:lstStyle/>
          <a:p>
            <a:endParaRPr lang="da-DK"/>
          </a:p>
        </p:txBody>
      </p:sp>
      <p:sp>
        <p:nvSpPr>
          <p:cNvPr id="13" name="Pladsholder til indhold 12">
            <a:extLst>
              <a:ext uri="{FF2B5EF4-FFF2-40B4-BE49-F238E27FC236}">
                <a16:creationId xmlns:a16="http://schemas.microsoft.com/office/drawing/2014/main" id="{BDFC4D17-DE6A-0578-861E-3EB69A0AA2A8}"/>
              </a:ext>
            </a:extLst>
          </p:cNvPr>
          <p:cNvSpPr>
            <a:spLocks noGrp="1"/>
          </p:cNvSpPr>
          <p:nvPr>
            <p:ph idx="1"/>
          </p:nvPr>
        </p:nvSpPr>
        <p:spPr/>
        <p:txBody>
          <a:bodyPr/>
          <a:lstStyle/>
          <a:p>
            <a:endParaRPr lang="da-DK"/>
          </a:p>
        </p:txBody>
      </p:sp>
    </p:spTree>
    <p:extLst>
      <p:ext uri="{BB962C8B-B14F-4D97-AF65-F5344CB8AC3E}">
        <p14:creationId xmlns:p14="http://schemas.microsoft.com/office/powerpoint/2010/main" val="1251086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7D4AB2-18AF-69F1-D4A6-6B1B36038BF8}"/>
              </a:ext>
            </a:extLst>
          </p:cNvPr>
          <p:cNvSpPr>
            <a:spLocks noGrp="1"/>
          </p:cNvSpPr>
          <p:nvPr>
            <p:ph type="title"/>
          </p:nvPr>
        </p:nvSpPr>
        <p:spPr>
          <a:xfrm>
            <a:off x="609600" y="525650"/>
            <a:ext cx="10972800" cy="850106"/>
          </a:xfrm>
        </p:spPr>
        <p:txBody>
          <a:bodyPr/>
          <a:lstStyle/>
          <a:p>
            <a:r>
              <a:rPr lang="da-DK" sz="4000" b="1">
                <a:latin typeface="+mj-lt"/>
              </a:rPr>
              <a:t>Fokus: Arbejd trygt ud</a:t>
            </a:r>
            <a:br>
              <a:rPr lang="da-DK" sz="4000" b="1">
                <a:latin typeface="+mj-lt"/>
              </a:rPr>
            </a:br>
            <a:r>
              <a:rPr lang="da-DK" sz="4000">
                <a:latin typeface="+mj-lt"/>
              </a:rPr>
              <a:t>- særlige risici ved at arbejde i borgers hjem</a:t>
            </a:r>
          </a:p>
        </p:txBody>
      </p:sp>
      <p:sp>
        <p:nvSpPr>
          <p:cNvPr id="4" name="Pladsholder til indhold 3">
            <a:extLst>
              <a:ext uri="{FF2B5EF4-FFF2-40B4-BE49-F238E27FC236}">
                <a16:creationId xmlns:a16="http://schemas.microsoft.com/office/drawing/2014/main" id="{18B7072F-6E6A-CC45-4B3C-CBB2DE6BB0F1}"/>
              </a:ext>
            </a:extLst>
          </p:cNvPr>
          <p:cNvSpPr>
            <a:spLocks noGrp="1"/>
          </p:cNvSpPr>
          <p:nvPr>
            <p:ph sz="half" idx="2"/>
          </p:nvPr>
        </p:nvSpPr>
        <p:spPr>
          <a:xfrm>
            <a:off x="4138009" y="2007513"/>
            <a:ext cx="7700991" cy="5242594"/>
          </a:xfrm>
        </p:spPr>
        <p:txBody>
          <a:bodyPr>
            <a:normAutofit/>
          </a:bodyPr>
          <a:lstStyle/>
          <a:p>
            <a:pPr marL="0" indent="0">
              <a:lnSpc>
                <a:spcPct val="120000"/>
              </a:lnSpc>
              <a:buNone/>
            </a:pPr>
            <a:r>
              <a:rPr lang="da-DK" sz="2400">
                <a:latin typeface="Klavika Light" panose="020B0506040000020004" pitchFamily="34" charset="0"/>
              </a:rPr>
              <a:t>Når arbejdet foregår ude, kan det være forbundet med særlige risici, fordi medarbejderen…: </a:t>
            </a:r>
          </a:p>
          <a:p>
            <a:pPr>
              <a:lnSpc>
                <a:spcPct val="120000"/>
              </a:lnSpc>
            </a:pPr>
            <a:r>
              <a:rPr lang="da-DK" sz="2400">
                <a:latin typeface="Klavika Light" panose="020B0506040000020004" pitchFamily="34" charset="0"/>
              </a:rPr>
              <a:t>er på ”udebane” og uden følelse af den tryghed en fast arbejdsplads typisk giver </a:t>
            </a:r>
          </a:p>
          <a:p>
            <a:pPr>
              <a:lnSpc>
                <a:spcPct val="120000"/>
              </a:lnSpc>
            </a:pPr>
            <a:r>
              <a:rPr lang="da-DK" sz="2400">
                <a:latin typeface="Klavika Light" panose="020B0506040000020004" pitchFamily="34" charset="0"/>
              </a:rPr>
              <a:t>opsøger borger på gaden, i borgers hjem eller i en virksomhed – og kan være uvelkommen </a:t>
            </a:r>
          </a:p>
          <a:p>
            <a:pPr>
              <a:lnSpc>
                <a:spcPct val="120000"/>
              </a:lnSpc>
            </a:pPr>
            <a:r>
              <a:rPr lang="da-DK" sz="2400">
                <a:latin typeface="Klavika Light" panose="020B0506040000020004" pitchFamily="34" charset="0"/>
              </a:rPr>
              <a:t>sommetider arbejder alene uden umiddelbar adgang til vejledning, indgriben eller støtte fra leder/kolleger</a:t>
            </a:r>
          </a:p>
        </p:txBody>
      </p:sp>
      <p:pic>
        <p:nvPicPr>
          <p:cNvPr id="5" name="Billede 4">
            <a:extLst>
              <a:ext uri="{FF2B5EF4-FFF2-40B4-BE49-F238E27FC236}">
                <a16:creationId xmlns:a16="http://schemas.microsoft.com/office/drawing/2014/main" id="{92A15B90-E852-24DD-1E06-A8B8E07C43EC}"/>
              </a:ext>
            </a:extLst>
          </p:cNvPr>
          <p:cNvPicPr>
            <a:picLocks noChangeAspect="1"/>
          </p:cNvPicPr>
          <p:nvPr/>
        </p:nvPicPr>
        <p:blipFill>
          <a:blip r:embed="rId3"/>
          <a:stretch>
            <a:fillRect/>
          </a:stretch>
        </p:blipFill>
        <p:spPr>
          <a:xfrm>
            <a:off x="932331" y="2007513"/>
            <a:ext cx="2635624" cy="37764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46058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1C85B4E-8341-E3C3-9B92-F744941076AA}"/>
              </a:ext>
            </a:extLst>
          </p:cNvPr>
          <p:cNvSpPr>
            <a:spLocks noGrp="1"/>
          </p:cNvSpPr>
          <p:nvPr>
            <p:ph type="title"/>
          </p:nvPr>
        </p:nvSpPr>
        <p:spPr>
          <a:xfrm>
            <a:off x="623392" y="332656"/>
            <a:ext cx="9577064" cy="936104"/>
          </a:xfrm>
        </p:spPr>
        <p:txBody>
          <a:bodyPr anchor="ctr">
            <a:normAutofit/>
          </a:bodyPr>
          <a:lstStyle/>
          <a:p>
            <a:r>
              <a:rPr lang="da-DK" sz="4000" b="1">
                <a:latin typeface="+mj-lt"/>
              </a:rPr>
              <a:t>Fokus: Det vigtige samarbejde</a:t>
            </a:r>
          </a:p>
        </p:txBody>
      </p:sp>
      <p:graphicFrame>
        <p:nvGraphicFramePr>
          <p:cNvPr id="5" name="Pladsholder til indhold 1">
            <a:extLst>
              <a:ext uri="{FF2B5EF4-FFF2-40B4-BE49-F238E27FC236}">
                <a16:creationId xmlns:a16="http://schemas.microsoft.com/office/drawing/2014/main" id="{68938AA0-9A67-CE43-08B8-B07A1753FBD6}"/>
              </a:ext>
            </a:extLst>
          </p:cNvPr>
          <p:cNvGraphicFramePr>
            <a:graphicFrameLocks noGrp="1"/>
          </p:cNvGraphicFramePr>
          <p:nvPr>
            <p:ph idx="1"/>
            <p:extLst>
              <p:ext uri="{D42A27DB-BD31-4B8C-83A1-F6EECF244321}">
                <p14:modId xmlns:p14="http://schemas.microsoft.com/office/powerpoint/2010/main" val="3428060942"/>
              </p:ext>
            </p:extLst>
          </p:nvPr>
        </p:nvGraphicFramePr>
        <p:xfrm>
          <a:off x="623392" y="1268760"/>
          <a:ext cx="10536600" cy="48245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kstfelt 3">
            <a:extLst>
              <a:ext uri="{FF2B5EF4-FFF2-40B4-BE49-F238E27FC236}">
                <a16:creationId xmlns:a16="http://schemas.microsoft.com/office/drawing/2014/main" id="{126F6BA4-9AEA-B149-7E00-1FDE15BE5FC6}"/>
              </a:ext>
            </a:extLst>
          </p:cNvPr>
          <p:cNvSpPr txBox="1"/>
          <p:nvPr/>
        </p:nvSpPr>
        <p:spPr>
          <a:xfrm>
            <a:off x="8040216" y="5869827"/>
            <a:ext cx="4968552" cy="738664"/>
          </a:xfrm>
          <a:prstGeom prst="rect">
            <a:avLst/>
          </a:prstGeom>
          <a:noFill/>
        </p:spPr>
        <p:txBody>
          <a:bodyPr wrap="square" rtlCol="0">
            <a:spAutoFit/>
          </a:bodyPr>
          <a:lstStyle/>
          <a:p>
            <a:r>
              <a:rPr lang="da-DK" sz="2400">
                <a:latin typeface="Klavika Light" panose="020B0506040000020004" pitchFamily="34" charset="0"/>
              </a:rPr>
              <a:t>Kilde: AT-vejledning om vold </a:t>
            </a:r>
          </a:p>
          <a:p>
            <a:endParaRPr lang="da-DK"/>
          </a:p>
        </p:txBody>
      </p:sp>
    </p:spTree>
    <p:extLst>
      <p:ext uri="{BB962C8B-B14F-4D97-AF65-F5344CB8AC3E}">
        <p14:creationId xmlns:p14="http://schemas.microsoft.com/office/powerpoint/2010/main" val="1621304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D2656F16-94F7-E959-188C-539791A298B7}"/>
              </a:ext>
            </a:extLst>
          </p:cNvPr>
          <p:cNvSpPr>
            <a:spLocks noGrp="1"/>
          </p:cNvSpPr>
          <p:nvPr>
            <p:ph type="title"/>
          </p:nvPr>
        </p:nvSpPr>
        <p:spPr>
          <a:xfrm>
            <a:off x="806013" y="460648"/>
            <a:ext cx="9577064" cy="790244"/>
          </a:xfrm>
        </p:spPr>
        <p:txBody>
          <a:bodyPr/>
          <a:lstStyle/>
          <a:p>
            <a:r>
              <a:rPr lang="da-DK" sz="4000" b="1">
                <a:latin typeface="+mj-lt"/>
              </a:rPr>
              <a:t>Hvis I alligevel oplever vold</a:t>
            </a:r>
          </a:p>
        </p:txBody>
      </p:sp>
      <p:sp>
        <p:nvSpPr>
          <p:cNvPr id="6" name="Tekstfelt 5">
            <a:extLst>
              <a:ext uri="{FF2B5EF4-FFF2-40B4-BE49-F238E27FC236}">
                <a16:creationId xmlns:a16="http://schemas.microsoft.com/office/drawing/2014/main" id="{CA4F02FC-1654-2598-0C87-812DC81711AF}"/>
              </a:ext>
            </a:extLst>
          </p:cNvPr>
          <p:cNvSpPr txBox="1"/>
          <p:nvPr/>
        </p:nvSpPr>
        <p:spPr>
          <a:xfrm>
            <a:off x="948835" y="1962489"/>
            <a:ext cx="6220560" cy="2246769"/>
          </a:xfrm>
          <a:prstGeom prst="rect">
            <a:avLst/>
          </a:prstGeom>
          <a:noFill/>
        </p:spPr>
        <p:txBody>
          <a:bodyPr wrap="square" lIns="91440" tIns="45720" rIns="91440" bIns="45720" rtlCol="0" anchor="t">
            <a:spAutoFit/>
          </a:bodyPr>
          <a:lstStyle/>
          <a:p>
            <a:r>
              <a:rPr lang="da-DK" sz="2800"/>
              <a:t>Hvis I vurderer, at arbejdet eller dele af jeres arbejde indbefatter en risiko for vold, har I har pligt til at have en plan (et beredskab) for, hvordan I vil håndtere en mulig voldsepisode. </a:t>
            </a:r>
          </a:p>
        </p:txBody>
      </p:sp>
      <p:pic>
        <p:nvPicPr>
          <p:cNvPr id="12" name="Billede 11">
            <a:extLst>
              <a:ext uri="{FF2B5EF4-FFF2-40B4-BE49-F238E27FC236}">
                <a16:creationId xmlns:a16="http://schemas.microsoft.com/office/drawing/2014/main" id="{1E024DA7-ED37-C889-1DD3-238D43995F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0392" y="4463655"/>
            <a:ext cx="1225298" cy="1225298"/>
          </a:xfrm>
          <a:prstGeom prst="rect">
            <a:avLst/>
          </a:prstGeom>
        </p:spPr>
      </p:pic>
      <p:pic>
        <p:nvPicPr>
          <p:cNvPr id="3" name="Billede 3" descr="Et billede, der indeholder tekst, skærmbillede, Font/skrifttype, nummer/tal&#10;&#10;Beskrivelsen er genereret automatisk">
            <a:extLst>
              <a:ext uri="{FF2B5EF4-FFF2-40B4-BE49-F238E27FC236}">
                <a16:creationId xmlns:a16="http://schemas.microsoft.com/office/drawing/2014/main" id="{E4F497BB-71DD-2894-212E-7A72E755ECF8}"/>
              </a:ext>
            </a:extLst>
          </p:cNvPr>
          <p:cNvPicPr>
            <a:picLocks noChangeAspect="1"/>
          </p:cNvPicPr>
          <p:nvPr/>
        </p:nvPicPr>
        <p:blipFill>
          <a:blip r:embed="rId4"/>
          <a:stretch>
            <a:fillRect/>
          </a:stretch>
        </p:blipFill>
        <p:spPr>
          <a:xfrm>
            <a:off x="7359446" y="855770"/>
            <a:ext cx="3958922" cy="5375690"/>
          </a:xfrm>
          <a:prstGeom prst="rect">
            <a:avLst/>
          </a:prstGeom>
        </p:spPr>
      </p:pic>
    </p:spTree>
    <p:extLst>
      <p:ext uri="{BB962C8B-B14F-4D97-AF65-F5344CB8AC3E}">
        <p14:creationId xmlns:p14="http://schemas.microsoft.com/office/powerpoint/2010/main" val="104040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95DFC517-60A6-78A8-C2EE-BD8A6AE88902}"/>
              </a:ext>
            </a:extLst>
          </p:cNvPr>
          <p:cNvSpPr>
            <a:spLocks noGrp="1"/>
          </p:cNvSpPr>
          <p:nvPr>
            <p:ph idx="1"/>
          </p:nvPr>
        </p:nvSpPr>
        <p:spPr>
          <a:xfrm>
            <a:off x="504858" y="1677812"/>
            <a:ext cx="8208836" cy="4824539"/>
          </a:xfrm>
        </p:spPr>
        <p:txBody>
          <a:bodyPr/>
          <a:lstStyle/>
          <a:p>
            <a:pPr marL="457200" indent="-457200">
              <a:buFont typeface="Arial" panose="020B0604020202020204" pitchFamily="34" charset="0"/>
              <a:buChar char="•"/>
            </a:pPr>
            <a:r>
              <a:rPr lang="da-DK">
                <a:latin typeface="+mn-lt"/>
              </a:rPr>
              <a:t>Omsorg for den ramte? Resten af kollegagruppen?</a:t>
            </a:r>
          </a:p>
          <a:p>
            <a:pPr marL="457200" indent="-457200">
              <a:buFont typeface="Arial" panose="020B0604020202020204" pitchFamily="34" charset="0"/>
              <a:buChar char="•"/>
            </a:pPr>
            <a:r>
              <a:rPr lang="da-DK">
                <a:latin typeface="+mn-lt"/>
              </a:rPr>
              <a:t>Bearbejdning af episoden – for den ramte og kollegagruppen?</a:t>
            </a:r>
          </a:p>
          <a:p>
            <a:pPr marL="457200" indent="-457200">
              <a:buFont typeface="Arial" panose="020B0604020202020204" pitchFamily="34" charset="0"/>
              <a:buChar char="•"/>
            </a:pPr>
            <a:r>
              <a:rPr lang="da-DK">
                <a:latin typeface="+mn-lt"/>
              </a:rPr>
              <a:t>Registrering – både internt og  evt. som arbejdsulykke til Arbejdstilsynet</a:t>
            </a:r>
          </a:p>
          <a:p>
            <a:pPr marL="457200" indent="-457200">
              <a:buFont typeface="Arial" panose="020B0604020202020204" pitchFamily="34" charset="0"/>
              <a:buChar char="•"/>
            </a:pPr>
            <a:r>
              <a:rPr lang="da-DK">
                <a:latin typeface="+mn-lt"/>
              </a:rPr>
              <a:t>Eventuel politianmeldelse – hvem gør hvad?</a:t>
            </a:r>
          </a:p>
          <a:p>
            <a:pPr marL="457200" indent="-457200">
              <a:buFont typeface="Arial" panose="020B0604020202020204" pitchFamily="34" charset="0"/>
              <a:buChar char="•"/>
            </a:pPr>
            <a:r>
              <a:rPr lang="da-DK">
                <a:latin typeface="+mn-lt"/>
              </a:rPr>
              <a:t>Hvordan trækker I læring ud af episoden? Som kollegagruppe og som arbejdsmiljøgruppe?</a:t>
            </a:r>
          </a:p>
        </p:txBody>
      </p:sp>
      <p:sp>
        <p:nvSpPr>
          <p:cNvPr id="3" name="Titel 2">
            <a:extLst>
              <a:ext uri="{FF2B5EF4-FFF2-40B4-BE49-F238E27FC236}">
                <a16:creationId xmlns:a16="http://schemas.microsoft.com/office/drawing/2014/main" id="{9F0C9445-69F0-F0CC-7788-C795886F822B}"/>
              </a:ext>
            </a:extLst>
          </p:cNvPr>
          <p:cNvSpPr>
            <a:spLocks noGrp="1"/>
          </p:cNvSpPr>
          <p:nvPr>
            <p:ph type="title"/>
          </p:nvPr>
        </p:nvSpPr>
        <p:spPr>
          <a:xfrm>
            <a:off x="504858" y="552873"/>
            <a:ext cx="10071334" cy="790244"/>
          </a:xfrm>
        </p:spPr>
        <p:txBody>
          <a:bodyPr/>
          <a:lstStyle/>
          <a:p>
            <a:r>
              <a:rPr lang="da-DK" sz="4000" b="1">
                <a:latin typeface="+mj-lt"/>
              </a:rPr>
              <a:t>Dét skal I have styr på, hvis volden rammer</a:t>
            </a:r>
          </a:p>
        </p:txBody>
      </p:sp>
      <p:pic>
        <p:nvPicPr>
          <p:cNvPr id="5" name="Billede 4">
            <a:extLst>
              <a:ext uri="{FF2B5EF4-FFF2-40B4-BE49-F238E27FC236}">
                <a16:creationId xmlns:a16="http://schemas.microsoft.com/office/drawing/2014/main" id="{3FF6739A-CAC6-FD2F-F08F-FD04F5EACDB1}"/>
              </a:ext>
            </a:extLst>
          </p:cNvPr>
          <p:cNvPicPr>
            <a:picLocks noChangeAspect="1"/>
          </p:cNvPicPr>
          <p:nvPr/>
        </p:nvPicPr>
        <p:blipFill>
          <a:blip r:embed="rId3" cstate="print">
            <a:alphaModFix amt="29000"/>
            <a:extLst>
              <a:ext uri="{28A0092B-C50C-407E-A947-70E740481C1C}">
                <a14:useLocalDpi xmlns:a14="http://schemas.microsoft.com/office/drawing/2010/main" val="0"/>
              </a:ext>
            </a:extLst>
          </a:blip>
          <a:stretch>
            <a:fillRect/>
          </a:stretch>
        </p:blipFill>
        <p:spPr>
          <a:xfrm>
            <a:off x="7671185" y="1677812"/>
            <a:ext cx="4520815" cy="4520815"/>
          </a:xfrm>
          <a:prstGeom prst="rect">
            <a:avLst/>
          </a:prstGeom>
        </p:spPr>
      </p:pic>
    </p:spTree>
    <p:extLst>
      <p:ext uri="{BB962C8B-B14F-4D97-AF65-F5344CB8AC3E}">
        <p14:creationId xmlns:p14="http://schemas.microsoft.com/office/powerpoint/2010/main" val="3918961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452430"/>
            <a:ext cx="10515600" cy="1032354"/>
          </a:xfrm>
        </p:spPr>
        <p:txBody>
          <a:bodyPr anchor="ctr">
            <a:normAutofit/>
          </a:bodyPr>
          <a:lstStyle/>
          <a:p>
            <a:r>
              <a:rPr lang="da-DK" sz="4000" b="1">
                <a:latin typeface="+mj-lt"/>
              </a:rPr>
              <a:t>Tal med sidemanden</a:t>
            </a:r>
          </a:p>
        </p:txBody>
      </p:sp>
      <p:sp>
        <p:nvSpPr>
          <p:cNvPr id="4" name="Pladsholder til tekst 3"/>
          <p:cNvSpPr>
            <a:spLocks noGrp="1"/>
          </p:cNvSpPr>
          <p:nvPr>
            <p:ph sz="half" idx="1"/>
          </p:nvPr>
        </p:nvSpPr>
        <p:spPr>
          <a:xfrm>
            <a:off x="1359079" y="1697419"/>
            <a:ext cx="4736921" cy="4248410"/>
          </a:xfrm>
        </p:spPr>
        <p:txBody>
          <a:bodyPr>
            <a:normAutofit/>
          </a:bodyPr>
          <a:lstStyle/>
          <a:p>
            <a:pPr marL="685800" indent="-571500"/>
            <a:r>
              <a:rPr lang="da-DK" sz="3600">
                <a:latin typeface="+mn-lt"/>
              </a:rPr>
              <a:t>Hvad hæfter du dig ved i det, som du har set og hørt?</a:t>
            </a:r>
          </a:p>
          <a:p>
            <a:pPr marL="685800" indent="-571500"/>
            <a:endParaRPr lang="da-DK" sz="3600">
              <a:latin typeface="+mn-lt"/>
            </a:endParaRPr>
          </a:p>
          <a:p>
            <a:pPr marL="685800" indent="-571500"/>
            <a:r>
              <a:rPr lang="da-DK" sz="3600">
                <a:latin typeface="+mn-lt"/>
              </a:rPr>
              <a:t>Hvad bliver du inspireret til?</a:t>
            </a:r>
          </a:p>
          <a:p>
            <a:pPr marL="609585" indent="-609585">
              <a:lnSpc>
                <a:spcPct val="100000"/>
              </a:lnSpc>
              <a:buFont typeface="+mj-lt"/>
              <a:buAutoNum type="arabicPeriod"/>
            </a:pPr>
            <a:endParaRPr lang="da-DK" sz="4000">
              <a:latin typeface="+mn-lt"/>
            </a:endParaRPr>
          </a:p>
          <a:p>
            <a:pPr marL="0" indent="0">
              <a:buNone/>
            </a:pPr>
            <a:endParaRPr lang="da-DK">
              <a:latin typeface="+mn-lt"/>
            </a:endParaRPr>
          </a:p>
          <a:p>
            <a:pPr marL="0" indent="0">
              <a:buNone/>
            </a:pPr>
            <a:endParaRPr lang="da-DK">
              <a:latin typeface="+mn-lt"/>
            </a:endParaRPr>
          </a:p>
        </p:txBody>
      </p:sp>
      <p:pic>
        <p:nvPicPr>
          <p:cNvPr id="5" name="Billede 4">
            <a:extLst>
              <a:ext uri="{FF2B5EF4-FFF2-40B4-BE49-F238E27FC236}">
                <a16:creationId xmlns:a16="http://schemas.microsoft.com/office/drawing/2014/main" id="{8154173F-F763-8A72-E44C-8B521521512C}"/>
              </a:ext>
            </a:extLst>
          </p:cNvPr>
          <p:cNvPicPr>
            <a:picLocks noChangeAspect="1"/>
          </p:cNvPicPr>
          <p:nvPr/>
        </p:nvPicPr>
        <p:blipFill>
          <a:blip r:embed="rId3" cstate="print">
            <a:alphaModFix amt="41000"/>
            <a:extLst>
              <a:ext uri="{28A0092B-C50C-407E-A947-70E740481C1C}">
                <a14:useLocalDpi xmlns:a14="http://schemas.microsoft.com/office/drawing/2010/main" val="0"/>
              </a:ext>
            </a:extLst>
          </a:blip>
          <a:stretch>
            <a:fillRect/>
          </a:stretch>
        </p:blipFill>
        <p:spPr>
          <a:xfrm>
            <a:off x="5791201" y="452430"/>
            <a:ext cx="5706035" cy="5706035"/>
          </a:xfrm>
          <a:prstGeom prst="rect">
            <a:avLst/>
          </a:prstGeom>
        </p:spPr>
      </p:pic>
    </p:spTree>
    <p:extLst>
      <p:ext uri="{BB962C8B-B14F-4D97-AF65-F5344CB8AC3E}">
        <p14:creationId xmlns:p14="http://schemas.microsoft.com/office/powerpoint/2010/main" val="283775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3D51E405-704E-5B40-E617-021F5602E87A}"/>
              </a:ext>
            </a:extLst>
          </p:cNvPr>
          <p:cNvSpPr>
            <a:spLocks noGrp="1"/>
          </p:cNvSpPr>
          <p:nvPr>
            <p:ph idx="1"/>
          </p:nvPr>
        </p:nvSpPr>
        <p:spPr>
          <a:xfrm>
            <a:off x="964051" y="1933257"/>
            <a:ext cx="10536600" cy="4970399"/>
          </a:xfrm>
        </p:spPr>
        <p:txBody>
          <a:bodyPr>
            <a:noAutofit/>
          </a:bodyPr>
          <a:lstStyle/>
          <a:p>
            <a:pPr marL="457200" indent="-457200">
              <a:buFont typeface="+mj-lt"/>
              <a:buAutoNum type="arabicPeriod"/>
            </a:pPr>
            <a:r>
              <a:rPr lang="da-DK" dirty="0">
                <a:latin typeface="+mn-lt"/>
              </a:rPr>
              <a:t>Vold er en fælles sag</a:t>
            </a:r>
          </a:p>
          <a:p>
            <a:pPr marL="457200" indent="-457200">
              <a:buFont typeface="+mj-lt"/>
              <a:buAutoNum type="arabicPeriod"/>
            </a:pPr>
            <a:r>
              <a:rPr lang="da-DK" dirty="0">
                <a:latin typeface="+mn-lt"/>
              </a:rPr>
              <a:t>Forstå vold rigtigt</a:t>
            </a:r>
          </a:p>
          <a:p>
            <a:pPr marL="457200" indent="-457200">
              <a:buFont typeface="+mj-lt"/>
              <a:buAutoNum type="arabicPeriod"/>
            </a:pPr>
            <a:r>
              <a:rPr lang="da-DK" dirty="0">
                <a:latin typeface="+mn-lt"/>
              </a:rPr>
              <a:t>Kom volden i forkøbet</a:t>
            </a:r>
          </a:p>
          <a:p>
            <a:pPr marL="457200" indent="-457200">
              <a:buFont typeface="+mj-lt"/>
              <a:buAutoNum type="arabicPeriod"/>
            </a:pPr>
            <a:r>
              <a:rPr lang="da-DK" dirty="0">
                <a:latin typeface="+mn-lt"/>
              </a:rPr>
              <a:t>Gør det rette, når volden rammer</a:t>
            </a:r>
          </a:p>
          <a:p>
            <a:pPr marL="457200" lvl="0" indent="-457200">
              <a:buFont typeface="+mj-lt"/>
              <a:buAutoNum type="arabicPeriod"/>
            </a:pPr>
            <a:r>
              <a:rPr lang="da-DK" dirty="0">
                <a:latin typeface="+mn-lt"/>
              </a:rPr>
              <a:t>Lær mere om vold </a:t>
            </a:r>
          </a:p>
          <a:p>
            <a:pPr marL="457200" indent="-457200">
              <a:buFont typeface="+mj-lt"/>
              <a:buAutoNum type="arabicPeriod"/>
            </a:pPr>
            <a:r>
              <a:rPr lang="da-DK" dirty="0">
                <a:latin typeface="+mn-lt"/>
              </a:rPr>
              <a:t>Hvem står bag?</a:t>
            </a:r>
            <a:endParaRPr lang="da-DK" sz="2400" dirty="0">
              <a:latin typeface="+mn-lt"/>
            </a:endParaRPr>
          </a:p>
        </p:txBody>
      </p:sp>
      <p:sp>
        <p:nvSpPr>
          <p:cNvPr id="3" name="Titel 2">
            <a:extLst>
              <a:ext uri="{FF2B5EF4-FFF2-40B4-BE49-F238E27FC236}">
                <a16:creationId xmlns:a16="http://schemas.microsoft.com/office/drawing/2014/main" id="{AABBEA60-13EE-51BE-4560-D1217AF04A1A}"/>
              </a:ext>
            </a:extLst>
          </p:cNvPr>
          <p:cNvSpPr>
            <a:spLocks noGrp="1"/>
          </p:cNvSpPr>
          <p:nvPr>
            <p:ph type="title"/>
          </p:nvPr>
        </p:nvSpPr>
        <p:spPr>
          <a:xfrm>
            <a:off x="639681" y="282611"/>
            <a:ext cx="9577064" cy="790244"/>
          </a:xfrm>
        </p:spPr>
        <p:txBody>
          <a:bodyPr/>
          <a:lstStyle/>
          <a:p>
            <a:r>
              <a:rPr lang="da-DK" sz="4000" b="1">
                <a:latin typeface="Calibri" panose="020F0502020204030204" pitchFamily="34" charset="0"/>
                <a:cs typeface="Calibri" panose="020F0502020204030204" pitchFamily="34" charset="0"/>
              </a:rPr>
              <a:t>Indhold</a:t>
            </a:r>
          </a:p>
        </p:txBody>
      </p:sp>
      <p:pic>
        <p:nvPicPr>
          <p:cNvPr id="7" name="Billede 6">
            <a:extLst>
              <a:ext uri="{FF2B5EF4-FFF2-40B4-BE49-F238E27FC236}">
                <a16:creationId xmlns:a16="http://schemas.microsoft.com/office/drawing/2014/main" id="{15A71159-2B3A-991D-B697-BC7F66B2B322}"/>
              </a:ext>
            </a:extLst>
          </p:cNvPr>
          <p:cNvPicPr>
            <a:picLocks noChangeAspect="1"/>
          </p:cNvPicPr>
          <p:nvPr/>
        </p:nvPicPr>
        <p:blipFill>
          <a:blip r:embed="rId3"/>
          <a:stretch>
            <a:fillRect/>
          </a:stretch>
        </p:blipFill>
        <p:spPr>
          <a:xfrm>
            <a:off x="7118430" y="1072855"/>
            <a:ext cx="3428103" cy="484134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923340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Et billede, der indeholder tekst, skærmbillede, computer&#10;&#10;Automatisk genereret beskrivelse">
            <a:extLst>
              <a:ext uri="{FF2B5EF4-FFF2-40B4-BE49-F238E27FC236}">
                <a16:creationId xmlns:a16="http://schemas.microsoft.com/office/drawing/2014/main" id="{2B99F7A9-CF93-E315-3A37-5042A5A99744}"/>
              </a:ext>
            </a:extLst>
          </p:cNvPr>
          <p:cNvPicPr>
            <a:picLocks noChangeAspect="1"/>
          </p:cNvPicPr>
          <p:nvPr/>
        </p:nvPicPr>
        <p:blipFill rotWithShape="1">
          <a:blip r:embed="rId3"/>
          <a:srcRect l="44717" t="24403" r="29812" b="5324"/>
          <a:stretch/>
        </p:blipFill>
        <p:spPr>
          <a:xfrm>
            <a:off x="7735260" y="924089"/>
            <a:ext cx="3004457" cy="4662631"/>
          </a:xfrm>
          <a:prstGeom prst="rect">
            <a:avLst/>
          </a:prstGeom>
          <a:noFill/>
        </p:spPr>
      </p:pic>
      <p:sp>
        <p:nvSpPr>
          <p:cNvPr id="2" name="Pladsholder til indhold 1">
            <a:extLst>
              <a:ext uri="{FF2B5EF4-FFF2-40B4-BE49-F238E27FC236}">
                <a16:creationId xmlns:a16="http://schemas.microsoft.com/office/drawing/2014/main" id="{B078157F-5684-6405-9EBC-DB3F9814B953}"/>
              </a:ext>
            </a:extLst>
          </p:cNvPr>
          <p:cNvSpPr>
            <a:spLocks noGrp="1"/>
          </p:cNvSpPr>
          <p:nvPr>
            <p:ph idx="1"/>
          </p:nvPr>
        </p:nvSpPr>
        <p:spPr>
          <a:xfrm>
            <a:off x="928193" y="1503438"/>
            <a:ext cx="5705689" cy="4076629"/>
          </a:xfrm>
        </p:spPr>
        <p:txBody>
          <a:bodyPr>
            <a:normAutofit fontScale="92500" lnSpcReduction="20000"/>
          </a:bodyPr>
          <a:lstStyle/>
          <a:p>
            <a:pPr algn="l"/>
            <a:endParaRPr lang="da-DK" u="sng">
              <a:latin typeface="+mn-lt"/>
              <a:ea typeface="Kigelia Light" panose="020B0303020202020203" pitchFamily="34" charset="0"/>
              <a:cs typeface="Kigelia Light" panose="020B0303020202020203" pitchFamily="34" charset="0"/>
            </a:endParaRPr>
          </a:p>
          <a:p>
            <a:pPr algn="l">
              <a:lnSpc>
                <a:spcPct val="110000"/>
              </a:lnSpc>
            </a:pPr>
            <a:r>
              <a:rPr lang="da-DK" sz="3500" u="sng">
                <a:latin typeface="+mn-lt"/>
                <a:ea typeface="Kigelia Light" panose="020B0303020202020203" pitchFamily="34" charset="0"/>
                <a:cs typeface="Kigelia Light" panose="020B0303020202020203" pitchFamily="34" charset="0"/>
              </a:rPr>
              <a:t>Prøv fx dialogspillet ”Tæt på vold”</a:t>
            </a:r>
            <a:r>
              <a:rPr lang="da-DK" sz="3500">
                <a:latin typeface="+mn-lt"/>
                <a:ea typeface="Kigelia Light" panose="020B0303020202020203" pitchFamily="34" charset="0"/>
                <a:cs typeface="Kigelia Light" panose="020B0303020202020203" pitchFamily="34" charset="0"/>
              </a:rPr>
              <a:t>:</a:t>
            </a:r>
            <a:r>
              <a:rPr lang="da-DK" sz="3500" u="sng">
                <a:latin typeface="+mn-lt"/>
                <a:ea typeface="Kigelia Light" panose="020B0303020202020203" pitchFamily="34" charset="0"/>
                <a:cs typeface="Kigelia Light" panose="020B0303020202020203" pitchFamily="34" charset="0"/>
              </a:rPr>
              <a:t> </a:t>
            </a:r>
          </a:p>
          <a:p>
            <a:pPr algn="l">
              <a:lnSpc>
                <a:spcPct val="110000"/>
              </a:lnSpc>
            </a:pPr>
            <a:endParaRPr lang="da-DK" sz="3500" u="sng">
              <a:latin typeface="+mn-lt"/>
              <a:ea typeface="Kigelia Light" panose="020B0303020202020203" pitchFamily="34" charset="0"/>
              <a:cs typeface="Kigelia Light" panose="020B0303020202020203" pitchFamily="34" charset="0"/>
            </a:endParaRPr>
          </a:p>
          <a:p>
            <a:pPr>
              <a:lnSpc>
                <a:spcPct val="110000"/>
              </a:lnSpc>
            </a:pPr>
            <a:r>
              <a:rPr lang="da-DK" sz="3500">
                <a:latin typeface="+mn-lt"/>
                <a:ea typeface="Kigelia Light" panose="020B0303020202020203" pitchFamily="34" charset="0"/>
                <a:cs typeface="Kigelia Light" panose="020B0303020202020203" pitchFamily="34" charset="0"/>
              </a:rPr>
              <a:t>Et simpelt kortspil, som har til formål at skabe en god dialog i en personalegruppe om trusler, vold og konflikter i jobbet. </a:t>
            </a:r>
          </a:p>
          <a:p>
            <a:pPr algn="l"/>
            <a:endParaRPr lang="da-DK">
              <a:latin typeface="+mn-lt"/>
              <a:ea typeface="Kigelia Light" panose="020B0303020202020203" pitchFamily="34" charset="0"/>
              <a:cs typeface="Kigelia Light" panose="020B0303020202020203" pitchFamily="34" charset="0"/>
            </a:endParaRPr>
          </a:p>
          <a:p>
            <a:endParaRPr lang="da-DK">
              <a:latin typeface="+mn-lt"/>
              <a:ea typeface="Kigelia Light" panose="020B0303020202020203" pitchFamily="34" charset="0"/>
              <a:cs typeface="Kigelia Light" panose="020B0303020202020203" pitchFamily="34" charset="0"/>
            </a:endParaRPr>
          </a:p>
        </p:txBody>
      </p:sp>
      <p:sp>
        <p:nvSpPr>
          <p:cNvPr id="3" name="Titel 2">
            <a:extLst>
              <a:ext uri="{FF2B5EF4-FFF2-40B4-BE49-F238E27FC236}">
                <a16:creationId xmlns:a16="http://schemas.microsoft.com/office/drawing/2014/main" id="{C4415348-5067-42FE-CBEC-0D068F25195C}"/>
              </a:ext>
            </a:extLst>
          </p:cNvPr>
          <p:cNvSpPr>
            <a:spLocks noGrp="1"/>
          </p:cNvSpPr>
          <p:nvPr>
            <p:ph type="title"/>
          </p:nvPr>
        </p:nvSpPr>
        <p:spPr>
          <a:xfrm>
            <a:off x="623392" y="528967"/>
            <a:ext cx="9577064" cy="790244"/>
          </a:xfrm>
        </p:spPr>
        <p:txBody>
          <a:bodyPr/>
          <a:lstStyle/>
          <a:p>
            <a:r>
              <a:rPr lang="da-DK" sz="4000" b="1">
                <a:latin typeface="+mj-lt"/>
              </a:rPr>
              <a:t>Lær mere om vold</a:t>
            </a:r>
          </a:p>
        </p:txBody>
      </p:sp>
    </p:spTree>
    <p:extLst>
      <p:ext uri="{BB962C8B-B14F-4D97-AF65-F5344CB8AC3E}">
        <p14:creationId xmlns:p14="http://schemas.microsoft.com/office/powerpoint/2010/main" val="1492601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Billede 30">
            <a:extLst>
              <a:ext uri="{FF2B5EF4-FFF2-40B4-BE49-F238E27FC236}">
                <a16:creationId xmlns:a16="http://schemas.microsoft.com/office/drawing/2014/main" id="{1DF401BC-509C-3A70-7E94-6780C3E1A8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924" y="1801106"/>
            <a:ext cx="1521903" cy="2307258"/>
          </a:xfrm>
          <a:prstGeom prst="rect">
            <a:avLst/>
          </a:prstGeom>
          <a:ln>
            <a:solidFill>
              <a:srgbClr val="002060"/>
            </a:solidFill>
          </a:ln>
        </p:spPr>
      </p:pic>
      <p:sp>
        <p:nvSpPr>
          <p:cNvPr id="3" name="Titel 2">
            <a:extLst>
              <a:ext uri="{FF2B5EF4-FFF2-40B4-BE49-F238E27FC236}">
                <a16:creationId xmlns:a16="http://schemas.microsoft.com/office/drawing/2014/main" id="{AABBEA60-13EE-51BE-4560-D1217AF04A1A}"/>
              </a:ext>
            </a:extLst>
          </p:cNvPr>
          <p:cNvSpPr>
            <a:spLocks noGrp="1"/>
          </p:cNvSpPr>
          <p:nvPr>
            <p:ph type="title"/>
          </p:nvPr>
        </p:nvSpPr>
        <p:spPr>
          <a:xfrm>
            <a:off x="572719" y="510426"/>
            <a:ext cx="9577064" cy="790244"/>
          </a:xfrm>
          <a:ln>
            <a:noFill/>
          </a:ln>
        </p:spPr>
        <p:txBody>
          <a:bodyPr/>
          <a:lstStyle/>
          <a:p>
            <a:r>
              <a:rPr lang="da-DK" sz="4000" b="1">
                <a:latin typeface="+mj-lt"/>
              </a:rPr>
              <a:t>Eksempler på dialogkort i spillet</a:t>
            </a:r>
          </a:p>
        </p:txBody>
      </p:sp>
      <p:pic>
        <p:nvPicPr>
          <p:cNvPr id="7" name="Billede 6">
            <a:extLst>
              <a:ext uri="{FF2B5EF4-FFF2-40B4-BE49-F238E27FC236}">
                <a16:creationId xmlns:a16="http://schemas.microsoft.com/office/drawing/2014/main" id="{01A6FF69-FF11-33D0-4E16-073AC51A5B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33154" y="1801106"/>
            <a:ext cx="1521903" cy="2307258"/>
          </a:xfrm>
          <a:prstGeom prst="rect">
            <a:avLst/>
          </a:prstGeom>
          <a:ln>
            <a:solidFill>
              <a:srgbClr val="002060"/>
            </a:solidFill>
          </a:ln>
        </p:spPr>
      </p:pic>
      <p:pic>
        <p:nvPicPr>
          <p:cNvPr id="13" name="Billede 12">
            <a:extLst>
              <a:ext uri="{FF2B5EF4-FFF2-40B4-BE49-F238E27FC236}">
                <a16:creationId xmlns:a16="http://schemas.microsoft.com/office/drawing/2014/main" id="{252A074F-685D-777D-8416-AB47455788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9616" y="1801106"/>
            <a:ext cx="1521903" cy="2307258"/>
          </a:xfrm>
          <a:prstGeom prst="rect">
            <a:avLst/>
          </a:prstGeom>
          <a:ln>
            <a:solidFill>
              <a:srgbClr val="002060"/>
            </a:solidFill>
          </a:ln>
        </p:spPr>
      </p:pic>
      <p:pic>
        <p:nvPicPr>
          <p:cNvPr id="15" name="Billede 14">
            <a:extLst>
              <a:ext uri="{FF2B5EF4-FFF2-40B4-BE49-F238E27FC236}">
                <a16:creationId xmlns:a16="http://schemas.microsoft.com/office/drawing/2014/main" id="{C36D4060-987F-623A-A889-0A473E66E7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4032" y="3493998"/>
            <a:ext cx="1521903" cy="2307258"/>
          </a:xfrm>
          <a:prstGeom prst="rect">
            <a:avLst/>
          </a:prstGeom>
          <a:ln>
            <a:solidFill>
              <a:srgbClr val="002060"/>
            </a:solidFill>
          </a:ln>
        </p:spPr>
      </p:pic>
      <p:pic>
        <p:nvPicPr>
          <p:cNvPr id="17" name="Billede 16">
            <a:extLst>
              <a:ext uri="{FF2B5EF4-FFF2-40B4-BE49-F238E27FC236}">
                <a16:creationId xmlns:a16="http://schemas.microsoft.com/office/drawing/2014/main" id="{9849827A-FC0E-F660-0F14-2BBE4F84B3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68810" y="3534514"/>
            <a:ext cx="1521903" cy="2307258"/>
          </a:xfrm>
          <a:prstGeom prst="rect">
            <a:avLst/>
          </a:prstGeom>
          <a:ln>
            <a:solidFill>
              <a:srgbClr val="002060"/>
            </a:solidFill>
          </a:ln>
        </p:spPr>
      </p:pic>
      <p:pic>
        <p:nvPicPr>
          <p:cNvPr id="19" name="Billede 18">
            <a:extLst>
              <a:ext uri="{FF2B5EF4-FFF2-40B4-BE49-F238E27FC236}">
                <a16:creationId xmlns:a16="http://schemas.microsoft.com/office/drawing/2014/main" id="{8ADB604C-68BC-7F00-D46E-26AA704A123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0848" y="3493998"/>
            <a:ext cx="1521903" cy="2307258"/>
          </a:xfrm>
          <a:prstGeom prst="rect">
            <a:avLst/>
          </a:prstGeom>
          <a:ln>
            <a:solidFill>
              <a:srgbClr val="002060"/>
            </a:solidFill>
          </a:ln>
        </p:spPr>
      </p:pic>
      <p:pic>
        <p:nvPicPr>
          <p:cNvPr id="21" name="Billede 20">
            <a:extLst>
              <a:ext uri="{FF2B5EF4-FFF2-40B4-BE49-F238E27FC236}">
                <a16:creationId xmlns:a16="http://schemas.microsoft.com/office/drawing/2014/main" id="{67F0F65D-F8A3-7DC5-14D2-45AB8327BDF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75308" y="1801106"/>
            <a:ext cx="1521903" cy="2307258"/>
          </a:xfrm>
          <a:prstGeom prst="rect">
            <a:avLst/>
          </a:prstGeom>
          <a:ln>
            <a:solidFill>
              <a:srgbClr val="002060"/>
            </a:solidFill>
          </a:ln>
        </p:spPr>
      </p:pic>
      <p:pic>
        <p:nvPicPr>
          <p:cNvPr id="25" name="Billede 24">
            <a:extLst>
              <a:ext uri="{FF2B5EF4-FFF2-40B4-BE49-F238E27FC236}">
                <a16:creationId xmlns:a16="http://schemas.microsoft.com/office/drawing/2014/main" id="{AEB90ECD-65F4-ADAD-9561-27880A3BD07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17462" y="1801106"/>
            <a:ext cx="1521903" cy="2307258"/>
          </a:xfrm>
          <a:prstGeom prst="rect">
            <a:avLst/>
          </a:prstGeom>
          <a:ln>
            <a:solidFill>
              <a:srgbClr val="002060"/>
            </a:solidFill>
          </a:ln>
        </p:spPr>
      </p:pic>
      <p:pic>
        <p:nvPicPr>
          <p:cNvPr id="27" name="Billede 26">
            <a:extLst>
              <a:ext uri="{FF2B5EF4-FFF2-40B4-BE49-F238E27FC236}">
                <a16:creationId xmlns:a16="http://schemas.microsoft.com/office/drawing/2014/main" id="{CC56B9A2-D752-746F-75A1-927D11F23D6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01770" y="1801106"/>
            <a:ext cx="1521903" cy="2307258"/>
          </a:xfrm>
          <a:prstGeom prst="rect">
            <a:avLst/>
          </a:prstGeom>
          <a:ln>
            <a:solidFill>
              <a:srgbClr val="002060"/>
            </a:solidFill>
          </a:ln>
        </p:spPr>
      </p:pic>
      <p:pic>
        <p:nvPicPr>
          <p:cNvPr id="29" name="Billede 28">
            <a:extLst>
              <a:ext uri="{FF2B5EF4-FFF2-40B4-BE49-F238E27FC236}">
                <a16:creationId xmlns:a16="http://schemas.microsoft.com/office/drawing/2014/main" id="{D7952FB2-35AF-7797-3E3F-1ADB0C43EFF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202440" y="3497907"/>
            <a:ext cx="1521903" cy="2307258"/>
          </a:xfrm>
          <a:prstGeom prst="rect">
            <a:avLst/>
          </a:prstGeom>
          <a:ln>
            <a:solidFill>
              <a:srgbClr val="002060"/>
            </a:solidFill>
          </a:ln>
        </p:spPr>
      </p:pic>
      <p:pic>
        <p:nvPicPr>
          <p:cNvPr id="5" name="Billede 4">
            <a:extLst>
              <a:ext uri="{FF2B5EF4-FFF2-40B4-BE49-F238E27FC236}">
                <a16:creationId xmlns:a16="http://schemas.microsoft.com/office/drawing/2014/main" id="{89014080-FB3F-9300-6EA7-99AD070B359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877216" y="3534514"/>
            <a:ext cx="1521903" cy="2307258"/>
          </a:xfrm>
          <a:prstGeom prst="rect">
            <a:avLst/>
          </a:prstGeom>
          <a:ln>
            <a:solidFill>
              <a:srgbClr val="002060"/>
            </a:solidFill>
          </a:ln>
        </p:spPr>
      </p:pic>
      <p:pic>
        <p:nvPicPr>
          <p:cNvPr id="11" name="Billede 10">
            <a:extLst>
              <a:ext uri="{FF2B5EF4-FFF2-40B4-BE49-F238E27FC236}">
                <a16:creationId xmlns:a16="http://schemas.microsoft.com/office/drawing/2014/main" id="{B358ED9B-9D2F-89C6-864C-2690B87ADCA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985624" y="3534514"/>
            <a:ext cx="1521903" cy="2307258"/>
          </a:xfrm>
          <a:prstGeom prst="rect">
            <a:avLst/>
          </a:prstGeom>
          <a:ln>
            <a:solidFill>
              <a:srgbClr val="002060"/>
            </a:solidFill>
          </a:ln>
        </p:spPr>
      </p:pic>
    </p:spTree>
    <p:extLst>
      <p:ext uri="{BB962C8B-B14F-4D97-AF65-F5344CB8AC3E}">
        <p14:creationId xmlns:p14="http://schemas.microsoft.com/office/powerpoint/2010/main" val="15391333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BB88F660-0150-CC27-0CB8-2CD2446D8723}"/>
              </a:ext>
            </a:extLst>
          </p:cNvPr>
          <p:cNvSpPr>
            <a:spLocks noGrp="1"/>
          </p:cNvSpPr>
          <p:nvPr>
            <p:ph type="title"/>
          </p:nvPr>
        </p:nvSpPr>
        <p:spPr>
          <a:xfrm>
            <a:off x="589097" y="507720"/>
            <a:ext cx="11192933" cy="850106"/>
          </a:xfrm>
        </p:spPr>
        <p:txBody>
          <a:bodyPr>
            <a:normAutofit/>
          </a:bodyPr>
          <a:lstStyle/>
          <a:p>
            <a:r>
              <a:rPr lang="da-DK" sz="4000" b="1">
                <a:latin typeface="+mj-lt"/>
              </a:rPr>
              <a:t>Dialogspil ”Tæt på vold” – </a:t>
            </a:r>
            <a:r>
              <a:rPr lang="da-DK" sz="4000" b="1" err="1">
                <a:latin typeface="+mj-lt"/>
              </a:rPr>
              <a:t>how</a:t>
            </a:r>
            <a:r>
              <a:rPr lang="da-DK" sz="4000" b="1">
                <a:latin typeface="+mj-lt"/>
              </a:rPr>
              <a:t> to do?</a:t>
            </a:r>
          </a:p>
        </p:txBody>
      </p:sp>
      <p:sp>
        <p:nvSpPr>
          <p:cNvPr id="9" name="Pladsholder til indhold 8">
            <a:extLst>
              <a:ext uri="{FF2B5EF4-FFF2-40B4-BE49-F238E27FC236}">
                <a16:creationId xmlns:a16="http://schemas.microsoft.com/office/drawing/2014/main" id="{39D1B29F-02B1-0068-F4E7-C336E1D383DE}"/>
              </a:ext>
            </a:extLst>
          </p:cNvPr>
          <p:cNvSpPr>
            <a:spLocks noGrp="1"/>
          </p:cNvSpPr>
          <p:nvPr>
            <p:ph idx="1"/>
          </p:nvPr>
        </p:nvSpPr>
        <p:spPr>
          <a:xfrm>
            <a:off x="4464274" y="2272225"/>
            <a:ext cx="7108165" cy="5503652"/>
          </a:xfrm>
        </p:spPr>
        <p:txBody>
          <a:bodyPr vert="horz" lIns="91440" tIns="45720" rIns="91440" bIns="45720" rtlCol="0" anchor="t">
            <a:normAutofit/>
          </a:bodyPr>
          <a:lstStyle/>
          <a:p>
            <a:pPr marL="0" indent="0">
              <a:lnSpc>
                <a:spcPct val="100000"/>
              </a:lnSpc>
              <a:buNone/>
            </a:pPr>
            <a:r>
              <a:rPr lang="da-DK" u="sng">
                <a:solidFill>
                  <a:schemeClr val="tx1"/>
                </a:solidFill>
                <a:latin typeface="+mn-lt"/>
                <a:ea typeface="Kigelia Light"/>
                <a:cs typeface="Kigelia Light"/>
              </a:rPr>
              <a:t>Start</a:t>
            </a:r>
            <a:r>
              <a:rPr lang="da-DK">
                <a:solidFill>
                  <a:schemeClr val="tx1"/>
                </a:solidFill>
                <a:latin typeface="+mn-lt"/>
                <a:ea typeface="Kigelia Light"/>
                <a:cs typeface="Kigelia Light"/>
              </a:rPr>
              <a:t>:</a:t>
            </a:r>
          </a:p>
          <a:p>
            <a:pPr>
              <a:lnSpc>
                <a:spcPct val="100000"/>
              </a:lnSpc>
            </a:pPr>
            <a:r>
              <a:rPr lang="da-DK">
                <a:solidFill>
                  <a:schemeClr val="tx1"/>
                </a:solidFill>
                <a:latin typeface="+mn-lt"/>
                <a:ea typeface="Kigelia Light" panose="020B0303020202020203" pitchFamily="34" charset="0"/>
                <a:cs typeface="Kigelia Light" panose="020B0303020202020203" pitchFamily="34" charset="0"/>
              </a:rPr>
              <a:t>Læg alle kortene på bordet m. den farvede side opad</a:t>
            </a:r>
          </a:p>
          <a:p>
            <a:pPr>
              <a:lnSpc>
                <a:spcPct val="100000"/>
              </a:lnSpc>
            </a:pPr>
            <a:r>
              <a:rPr lang="da-DK">
                <a:solidFill>
                  <a:schemeClr val="tx1"/>
                </a:solidFill>
                <a:latin typeface="+mn-lt"/>
                <a:ea typeface="Kigelia Light" panose="020B0303020202020203" pitchFamily="34" charset="0"/>
                <a:cs typeface="Kigelia Light" panose="020B0303020202020203" pitchFamily="34" charset="0"/>
              </a:rPr>
              <a:t>Alle vælger et kort, man gerne vil tale om</a:t>
            </a:r>
          </a:p>
          <a:p>
            <a:pPr>
              <a:lnSpc>
                <a:spcPct val="100000"/>
              </a:lnSpc>
            </a:pPr>
            <a:r>
              <a:rPr lang="da-DK">
                <a:solidFill>
                  <a:schemeClr val="tx1"/>
                </a:solidFill>
                <a:latin typeface="+mn-lt"/>
                <a:ea typeface="Kigelia Light" panose="020B0303020202020203" pitchFamily="34" charset="0"/>
                <a:cs typeface="Kigelia Light" panose="020B0303020202020203" pitchFamily="34" charset="0"/>
              </a:rPr>
              <a:t>Bland de resterende kort og læg dem i en bunke midt på bordet (farvet side opad) </a:t>
            </a:r>
          </a:p>
        </p:txBody>
      </p:sp>
      <p:pic>
        <p:nvPicPr>
          <p:cNvPr id="2" name="Billede 1">
            <a:extLst>
              <a:ext uri="{FF2B5EF4-FFF2-40B4-BE49-F238E27FC236}">
                <a16:creationId xmlns:a16="http://schemas.microsoft.com/office/drawing/2014/main" id="{7899F02B-E15B-FE6E-ABA2-6F725E240CFF}"/>
              </a:ext>
            </a:extLst>
          </p:cNvPr>
          <p:cNvPicPr>
            <a:picLocks noChangeAspect="1"/>
          </p:cNvPicPr>
          <p:nvPr/>
        </p:nvPicPr>
        <p:blipFill>
          <a:blip r:embed="rId3" cstate="print">
            <a:alphaModFix amt="62000"/>
            <a:extLst>
              <a:ext uri="{28A0092B-C50C-407E-A947-70E740481C1C}">
                <a14:useLocalDpi xmlns:a14="http://schemas.microsoft.com/office/drawing/2010/main" val="0"/>
              </a:ext>
            </a:extLst>
          </a:blip>
          <a:stretch>
            <a:fillRect/>
          </a:stretch>
        </p:blipFill>
        <p:spPr>
          <a:xfrm>
            <a:off x="394287" y="1921263"/>
            <a:ext cx="3794255" cy="3794255"/>
          </a:xfrm>
          <a:prstGeom prst="rect">
            <a:avLst/>
          </a:prstGeom>
        </p:spPr>
      </p:pic>
    </p:spTree>
    <p:extLst>
      <p:ext uri="{BB962C8B-B14F-4D97-AF65-F5344CB8AC3E}">
        <p14:creationId xmlns:p14="http://schemas.microsoft.com/office/powerpoint/2010/main" val="3403291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dsholder til indhold 8">
            <a:extLst>
              <a:ext uri="{FF2B5EF4-FFF2-40B4-BE49-F238E27FC236}">
                <a16:creationId xmlns:a16="http://schemas.microsoft.com/office/drawing/2014/main" id="{39D1B29F-02B1-0068-F4E7-C336E1D383DE}"/>
              </a:ext>
            </a:extLst>
          </p:cNvPr>
          <p:cNvSpPr>
            <a:spLocks noGrp="1"/>
          </p:cNvSpPr>
          <p:nvPr>
            <p:ph idx="1"/>
          </p:nvPr>
        </p:nvSpPr>
        <p:spPr>
          <a:xfrm>
            <a:off x="609600" y="1765540"/>
            <a:ext cx="10932543" cy="5503652"/>
          </a:xfrm>
        </p:spPr>
        <p:txBody>
          <a:bodyPr vert="horz" lIns="91440" tIns="45720" rIns="91440" bIns="45720" rtlCol="0" anchor="t">
            <a:normAutofit/>
          </a:bodyPr>
          <a:lstStyle/>
          <a:p>
            <a:pPr marL="0" indent="0">
              <a:buNone/>
            </a:pPr>
            <a:r>
              <a:rPr lang="da-DK" u="sng">
                <a:solidFill>
                  <a:schemeClr val="tx1"/>
                </a:solidFill>
                <a:latin typeface="+mn-lt"/>
              </a:rPr>
              <a:t>Selve spillet</a:t>
            </a:r>
            <a:r>
              <a:rPr lang="da-DK">
                <a:solidFill>
                  <a:schemeClr val="tx1"/>
                </a:solidFill>
                <a:latin typeface="+mn-lt"/>
              </a:rPr>
              <a:t>:</a:t>
            </a:r>
          </a:p>
          <a:p>
            <a:pPr marL="742950" indent="-742950">
              <a:buFont typeface="+mj-lt"/>
              <a:buAutoNum type="arabicPeriod"/>
            </a:pPr>
            <a:r>
              <a:rPr lang="da-DK">
                <a:solidFill>
                  <a:schemeClr val="tx1"/>
                </a:solidFill>
                <a:latin typeface="+mn-lt"/>
              </a:rPr>
              <a:t>Den yngste starter. Læg kortet midt på bordet og fortæl (ca. 1 min) om en konkret oplevelse, der især har bidraget til, at du valgte </a:t>
            </a:r>
            <a:r>
              <a:rPr lang="da-DK" i="1">
                <a:solidFill>
                  <a:schemeClr val="tx1"/>
                </a:solidFill>
                <a:latin typeface="+mn-lt"/>
              </a:rPr>
              <a:t>dette </a:t>
            </a:r>
            <a:r>
              <a:rPr lang="da-DK">
                <a:solidFill>
                  <a:schemeClr val="tx1"/>
                </a:solidFill>
                <a:latin typeface="+mn-lt"/>
              </a:rPr>
              <a:t>kort</a:t>
            </a:r>
          </a:p>
          <a:p>
            <a:pPr marL="742950" indent="-742950">
              <a:buFont typeface="+mj-lt"/>
              <a:buAutoNum type="arabicPeriod"/>
            </a:pPr>
            <a:r>
              <a:rPr lang="da-DK">
                <a:solidFill>
                  <a:schemeClr val="tx1"/>
                </a:solidFill>
                <a:latin typeface="+mn-lt"/>
              </a:rPr>
              <a:t>Tal nu sammen om både oplevelsen og emnet (ca. 5 min) </a:t>
            </a:r>
          </a:p>
          <a:p>
            <a:pPr marL="742950" indent="-742950">
              <a:buFont typeface="+mj-lt"/>
              <a:buAutoNum type="arabicPeriod"/>
            </a:pPr>
            <a:r>
              <a:rPr lang="da-DK">
                <a:solidFill>
                  <a:schemeClr val="tx1"/>
                </a:solidFill>
                <a:latin typeface="+mn-lt"/>
              </a:rPr>
              <a:t>Lad en ny deltager fremlægge sit kort, og diskussionen fortsætter om et nyt emne </a:t>
            </a:r>
          </a:p>
          <a:p>
            <a:pPr marL="742950" indent="-742950">
              <a:buFont typeface="+mj-lt"/>
              <a:buAutoNum type="arabicPeriod"/>
            </a:pPr>
            <a:r>
              <a:rPr lang="da-DK">
                <a:solidFill>
                  <a:schemeClr val="tx1"/>
                </a:solidFill>
                <a:latin typeface="+mn-lt"/>
              </a:rPr>
              <a:t>I noterer dialogens hovedkonklusioner</a:t>
            </a:r>
          </a:p>
          <a:p>
            <a:pPr marL="742950" indent="-742950">
              <a:buFont typeface="+mj-lt"/>
              <a:buAutoNum type="arabicPeriod"/>
            </a:pPr>
            <a:endParaRPr lang="da-DK" i="1">
              <a:solidFill>
                <a:schemeClr val="tx1"/>
              </a:solidFill>
              <a:latin typeface="+mn-lt"/>
            </a:endParaRPr>
          </a:p>
        </p:txBody>
      </p:sp>
      <p:sp>
        <p:nvSpPr>
          <p:cNvPr id="2" name="Titel 7">
            <a:extLst>
              <a:ext uri="{FF2B5EF4-FFF2-40B4-BE49-F238E27FC236}">
                <a16:creationId xmlns:a16="http://schemas.microsoft.com/office/drawing/2014/main" id="{DA49A97D-5862-EC9D-DD29-A6B829285755}"/>
              </a:ext>
            </a:extLst>
          </p:cNvPr>
          <p:cNvSpPr>
            <a:spLocks noGrp="1"/>
          </p:cNvSpPr>
          <p:nvPr>
            <p:ph type="title"/>
          </p:nvPr>
        </p:nvSpPr>
        <p:spPr>
          <a:xfrm>
            <a:off x="589097" y="507720"/>
            <a:ext cx="11192933" cy="850106"/>
          </a:xfrm>
        </p:spPr>
        <p:txBody>
          <a:bodyPr>
            <a:normAutofit/>
          </a:bodyPr>
          <a:lstStyle/>
          <a:p>
            <a:r>
              <a:rPr lang="da-DK" sz="4000" b="1">
                <a:latin typeface="+mj-lt"/>
              </a:rPr>
              <a:t>Dialogspil ”Tæt på vold” – </a:t>
            </a:r>
            <a:r>
              <a:rPr lang="da-DK" sz="4000" b="1" err="1">
                <a:latin typeface="+mj-lt"/>
              </a:rPr>
              <a:t>how</a:t>
            </a:r>
            <a:r>
              <a:rPr lang="da-DK" sz="4000" b="1">
                <a:latin typeface="+mj-lt"/>
              </a:rPr>
              <a:t> to do?</a:t>
            </a:r>
          </a:p>
        </p:txBody>
      </p:sp>
    </p:spTree>
    <p:extLst>
      <p:ext uri="{BB962C8B-B14F-4D97-AF65-F5344CB8AC3E}">
        <p14:creationId xmlns:p14="http://schemas.microsoft.com/office/powerpoint/2010/main" val="6517286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B489E2AC-2334-4082-2959-FCE17CC60503}"/>
              </a:ext>
            </a:extLst>
          </p:cNvPr>
          <p:cNvSpPr>
            <a:spLocks noGrp="1"/>
          </p:cNvSpPr>
          <p:nvPr>
            <p:ph sz="half" idx="1"/>
          </p:nvPr>
        </p:nvSpPr>
        <p:spPr>
          <a:xfrm>
            <a:off x="764416" y="2107521"/>
            <a:ext cx="7227357" cy="5281214"/>
          </a:xfrm>
        </p:spPr>
        <p:txBody>
          <a:bodyPr vert="horz" lIns="91440" tIns="45720" rIns="91440" bIns="45720" rtlCol="0" anchor="t">
            <a:normAutofit/>
          </a:bodyPr>
          <a:lstStyle/>
          <a:p>
            <a:pPr marL="0" indent="0">
              <a:buNone/>
            </a:pPr>
            <a:r>
              <a:rPr lang="da-DK" sz="3200" u="sng">
                <a:latin typeface="+mn-lt"/>
              </a:rPr>
              <a:t>Afslutning (de sidste 5-10 min)</a:t>
            </a:r>
            <a:r>
              <a:rPr lang="da-DK" sz="3200">
                <a:latin typeface="+mn-lt"/>
              </a:rPr>
              <a:t>: </a:t>
            </a:r>
          </a:p>
          <a:p>
            <a:r>
              <a:rPr lang="da-DK" sz="3200">
                <a:latin typeface="+mn-lt"/>
              </a:rPr>
              <a:t>Af det, vi har talt om, hvad er især vigtigt at holde fast i? </a:t>
            </a:r>
          </a:p>
          <a:p>
            <a:r>
              <a:rPr lang="da-DK" sz="3200">
                <a:latin typeface="+mn-lt"/>
              </a:rPr>
              <a:t>Er der emner, arbejdsmiljøgruppe, TRIO, LMU, FMU skal arbejde videre med? </a:t>
            </a:r>
          </a:p>
        </p:txBody>
      </p:sp>
      <p:pic>
        <p:nvPicPr>
          <p:cNvPr id="9" name="Billede 8" descr="Et billede, der indeholder tekst, skærmbillede, computer&#10;&#10;Automatisk genereret beskrivelse">
            <a:extLst>
              <a:ext uri="{FF2B5EF4-FFF2-40B4-BE49-F238E27FC236}">
                <a16:creationId xmlns:a16="http://schemas.microsoft.com/office/drawing/2014/main" id="{D89A3FAF-AFD0-53B0-E886-FF651364401A}"/>
              </a:ext>
            </a:extLst>
          </p:cNvPr>
          <p:cNvPicPr>
            <a:picLocks noChangeAspect="1"/>
          </p:cNvPicPr>
          <p:nvPr/>
        </p:nvPicPr>
        <p:blipFill rotWithShape="1">
          <a:blip r:embed="rId3"/>
          <a:srcRect l="44717" t="24403" r="29812" b="5324"/>
          <a:stretch/>
        </p:blipFill>
        <p:spPr>
          <a:xfrm>
            <a:off x="8310526" y="1555051"/>
            <a:ext cx="2805709" cy="4354194"/>
          </a:xfrm>
          <a:prstGeom prst="rect">
            <a:avLst/>
          </a:prstGeom>
          <a:noFill/>
        </p:spPr>
      </p:pic>
      <p:sp>
        <p:nvSpPr>
          <p:cNvPr id="6" name="Titel 7">
            <a:extLst>
              <a:ext uri="{FF2B5EF4-FFF2-40B4-BE49-F238E27FC236}">
                <a16:creationId xmlns:a16="http://schemas.microsoft.com/office/drawing/2014/main" id="{36B14C2F-27D1-ACD9-B43F-4FFC6D9A4CB6}"/>
              </a:ext>
            </a:extLst>
          </p:cNvPr>
          <p:cNvSpPr txBox="1">
            <a:spLocks/>
          </p:cNvSpPr>
          <p:nvPr/>
        </p:nvSpPr>
        <p:spPr>
          <a:xfrm>
            <a:off x="589097" y="507720"/>
            <a:ext cx="11192933" cy="85010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a:solidFill>
                  <a:schemeClr val="tx1"/>
                </a:solidFill>
                <a:latin typeface="Klavika Bold" panose="020B0806040000020004" pitchFamily="34" charset="0"/>
                <a:ea typeface="+mj-ea"/>
                <a:cs typeface="+mj-cs"/>
              </a:defRPr>
            </a:lvl1pPr>
          </a:lstStyle>
          <a:p>
            <a:r>
              <a:rPr lang="da-DK" sz="4000" b="1">
                <a:latin typeface="+mj-lt"/>
              </a:rPr>
              <a:t>Dialogspil ”Tæt på vold” – how to do?</a:t>
            </a:r>
          </a:p>
        </p:txBody>
      </p:sp>
    </p:spTree>
    <p:extLst>
      <p:ext uri="{BB962C8B-B14F-4D97-AF65-F5344CB8AC3E}">
        <p14:creationId xmlns:p14="http://schemas.microsoft.com/office/powerpoint/2010/main" val="10971990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EFA15A11-F5FD-56C1-03C9-46228B30AF2E}"/>
              </a:ext>
            </a:extLst>
          </p:cNvPr>
          <p:cNvSpPr>
            <a:spLocks noGrp="1"/>
          </p:cNvSpPr>
          <p:nvPr>
            <p:ph idx="1"/>
          </p:nvPr>
        </p:nvSpPr>
        <p:spPr>
          <a:xfrm>
            <a:off x="623392" y="3887266"/>
            <a:ext cx="5033730" cy="2890356"/>
          </a:xfrm>
        </p:spPr>
        <p:txBody>
          <a:bodyPr>
            <a:normAutofit/>
          </a:bodyPr>
          <a:lstStyle/>
          <a:p>
            <a:r>
              <a:rPr lang="da-DK">
                <a:latin typeface="+mn-lt"/>
              </a:rPr>
              <a:t>Du kan finde endnu flere materialer og inspiration her:</a:t>
            </a:r>
          </a:p>
          <a:p>
            <a:r>
              <a:rPr lang="da-DK">
                <a:latin typeface="+mn-lt"/>
                <a:hlinkClick r:id="rId3"/>
              </a:rPr>
              <a:t>www.godtarbejdsmiljo.dk/trivsel/vold-og-trusler</a:t>
            </a:r>
            <a:endParaRPr lang="da-DK">
              <a:latin typeface="+mn-lt"/>
            </a:endParaRPr>
          </a:p>
          <a:p>
            <a:endParaRPr lang="da-DK">
              <a:latin typeface="+mn-lt"/>
            </a:endParaRPr>
          </a:p>
          <a:p>
            <a:endParaRPr lang="da-DK">
              <a:latin typeface="+mn-lt"/>
            </a:endParaRPr>
          </a:p>
        </p:txBody>
      </p:sp>
      <p:sp>
        <p:nvSpPr>
          <p:cNvPr id="3" name="Titel 2">
            <a:extLst>
              <a:ext uri="{FF2B5EF4-FFF2-40B4-BE49-F238E27FC236}">
                <a16:creationId xmlns:a16="http://schemas.microsoft.com/office/drawing/2014/main" id="{CDA84590-1F0E-2DB8-4CC2-389BDB462679}"/>
              </a:ext>
            </a:extLst>
          </p:cNvPr>
          <p:cNvSpPr>
            <a:spLocks noGrp="1"/>
          </p:cNvSpPr>
          <p:nvPr>
            <p:ph type="title"/>
          </p:nvPr>
        </p:nvSpPr>
        <p:spPr/>
        <p:txBody>
          <a:bodyPr/>
          <a:lstStyle/>
          <a:p>
            <a:r>
              <a:rPr lang="da-DK" sz="4000" b="1">
                <a:latin typeface="+mj-lt"/>
              </a:rPr>
              <a:t>Inspiration til at lære mere om vold</a:t>
            </a:r>
          </a:p>
        </p:txBody>
      </p:sp>
      <p:pic>
        <p:nvPicPr>
          <p:cNvPr id="1028" name="Picture 4">
            <a:extLst>
              <a:ext uri="{FF2B5EF4-FFF2-40B4-BE49-F238E27FC236}">
                <a16:creationId xmlns:a16="http://schemas.microsoft.com/office/drawing/2014/main" id="{39C83314-B0DE-0411-5F93-86B30496B0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0688" y="1280346"/>
            <a:ext cx="2180753" cy="3082793"/>
          </a:xfrm>
          <a:prstGeom prst="rect">
            <a:avLst/>
          </a:prstGeom>
          <a:noFill/>
          <a:ln>
            <a:solidFill>
              <a:schemeClr val="tx1"/>
            </a:solidFill>
          </a:ln>
          <a:effectLst>
            <a:glow rad="63500">
              <a:srgbClr val="A0A0A0">
                <a:alpha val="40000"/>
              </a:srgbClr>
            </a:glow>
          </a:effectLst>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7FCDDE50-BEDB-8892-84C9-96FD9E4A3D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7387" y="3186222"/>
            <a:ext cx="2180753" cy="3082793"/>
          </a:xfrm>
          <a:prstGeom prst="rect">
            <a:avLst/>
          </a:prstGeom>
          <a:noFill/>
          <a:ln>
            <a:solidFill>
              <a:schemeClr val="tx1"/>
            </a:solidFill>
          </a:ln>
          <a:effectLst>
            <a:glow rad="63500">
              <a:srgbClr val="A0A0A0">
                <a:alpha val="40000"/>
              </a:srgbClr>
            </a:glow>
          </a:effectLst>
          <a:extLst>
            <a:ext uri="{909E8E84-426E-40DD-AFC4-6F175D3DCCD1}">
              <a14:hiddenFill xmlns:a14="http://schemas.microsoft.com/office/drawing/2010/main">
                <a:solidFill>
                  <a:srgbClr val="FFFFFF"/>
                </a:solidFill>
              </a14:hiddenFill>
            </a:ext>
          </a:extLst>
        </p:spPr>
      </p:pic>
      <p:pic>
        <p:nvPicPr>
          <p:cNvPr id="1032" name="Picture 8" descr="Startkort om vold">
            <a:extLst>
              <a:ext uri="{FF2B5EF4-FFF2-40B4-BE49-F238E27FC236}">
                <a16:creationId xmlns:a16="http://schemas.microsoft.com/office/drawing/2014/main" id="{3A7D3A6D-0107-D594-7361-B58BAF862E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36389" y="1280346"/>
            <a:ext cx="2107187" cy="3112890"/>
          </a:xfrm>
          <a:prstGeom prst="rect">
            <a:avLst/>
          </a:prstGeom>
          <a:noFill/>
          <a:ln>
            <a:solidFill>
              <a:schemeClr val="tx1"/>
            </a:solidFill>
          </a:ln>
          <a:effectLst>
            <a:glow rad="63500">
              <a:srgbClr val="A0A0A0">
                <a:alpha val="40000"/>
              </a:srgbClr>
            </a:glow>
          </a:effectLst>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DD48FC2F-8BC6-1EB9-0FB4-75A72B1656A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83088" y="3186222"/>
            <a:ext cx="2180753" cy="3082793"/>
          </a:xfrm>
          <a:prstGeom prst="rect">
            <a:avLst/>
          </a:prstGeom>
          <a:noFill/>
          <a:ln>
            <a:solidFill>
              <a:schemeClr val="tx1"/>
            </a:solidFill>
          </a:ln>
          <a:effectLst>
            <a:glow rad="63500">
              <a:srgbClr val="A0A0A0">
                <a:alpha val="40000"/>
              </a:srgbClr>
            </a:glow>
          </a:effectLst>
          <a:extLst>
            <a:ext uri="{909E8E84-426E-40DD-AFC4-6F175D3DCCD1}">
              <a14:hiddenFill xmlns:a14="http://schemas.microsoft.com/office/drawing/2010/main">
                <a:solidFill>
                  <a:srgbClr val="FFFFFF"/>
                </a:solidFill>
              </a14:hiddenFill>
            </a:ext>
          </a:extLst>
        </p:spPr>
      </p:pic>
      <p:sp>
        <p:nvSpPr>
          <p:cNvPr id="4" name="Pil: højre 3">
            <a:extLst>
              <a:ext uri="{FF2B5EF4-FFF2-40B4-BE49-F238E27FC236}">
                <a16:creationId xmlns:a16="http://schemas.microsoft.com/office/drawing/2014/main" id="{4777FD2B-592F-8B12-5B19-FD79C13356DE}"/>
              </a:ext>
            </a:extLst>
          </p:cNvPr>
          <p:cNvSpPr/>
          <p:nvPr/>
        </p:nvSpPr>
        <p:spPr>
          <a:xfrm>
            <a:off x="5035495" y="2167635"/>
            <a:ext cx="476589" cy="305563"/>
          </a:xfrm>
          <a:prstGeom prst="rightArrow">
            <a:avLst/>
          </a:prstGeom>
          <a:solidFill>
            <a:srgbClr val="650B3C"/>
          </a:solidFill>
          <a:ln>
            <a:solidFill>
              <a:srgbClr val="650B3C"/>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a-DK"/>
          </a:p>
        </p:txBody>
      </p:sp>
      <p:sp>
        <p:nvSpPr>
          <p:cNvPr id="6" name="Tekstfelt 5">
            <a:extLst>
              <a:ext uri="{FF2B5EF4-FFF2-40B4-BE49-F238E27FC236}">
                <a16:creationId xmlns:a16="http://schemas.microsoft.com/office/drawing/2014/main" id="{1788B110-5440-FA0E-B310-E8EF45BC66C3}"/>
              </a:ext>
            </a:extLst>
          </p:cNvPr>
          <p:cNvSpPr txBox="1"/>
          <p:nvPr/>
        </p:nvSpPr>
        <p:spPr>
          <a:xfrm>
            <a:off x="3824704" y="2135751"/>
            <a:ext cx="1281036" cy="369332"/>
          </a:xfrm>
          <a:prstGeom prst="rect">
            <a:avLst/>
          </a:prstGeom>
          <a:noFill/>
        </p:spPr>
        <p:txBody>
          <a:bodyPr wrap="square">
            <a:spAutoFit/>
          </a:bodyPr>
          <a:lstStyle/>
          <a:p>
            <a:r>
              <a:rPr lang="da-DK" sz="1800" b="1">
                <a:latin typeface="+mn-lt"/>
              </a:rPr>
              <a:t>Eksempler</a:t>
            </a:r>
          </a:p>
        </p:txBody>
      </p:sp>
    </p:spTree>
    <p:extLst>
      <p:ext uri="{BB962C8B-B14F-4D97-AF65-F5344CB8AC3E}">
        <p14:creationId xmlns:p14="http://schemas.microsoft.com/office/powerpoint/2010/main" val="174617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4764" y="374106"/>
            <a:ext cx="10515600" cy="1032354"/>
          </a:xfrm>
        </p:spPr>
        <p:txBody>
          <a:bodyPr anchor="ctr">
            <a:normAutofit/>
          </a:bodyPr>
          <a:lstStyle/>
          <a:p>
            <a:r>
              <a:rPr lang="da-DK" sz="4000" b="1">
                <a:latin typeface="+mj-lt"/>
              </a:rPr>
              <a:t>Refleksion over læring</a:t>
            </a:r>
          </a:p>
        </p:txBody>
      </p:sp>
      <p:sp>
        <p:nvSpPr>
          <p:cNvPr id="4" name="Pladsholder til tekst 3"/>
          <p:cNvSpPr>
            <a:spLocks noGrp="1"/>
          </p:cNvSpPr>
          <p:nvPr>
            <p:ph sz="half" idx="1"/>
          </p:nvPr>
        </p:nvSpPr>
        <p:spPr>
          <a:xfrm>
            <a:off x="466812" y="2864804"/>
            <a:ext cx="8269941" cy="3288818"/>
          </a:xfrm>
        </p:spPr>
        <p:txBody>
          <a:bodyPr>
            <a:normAutofit/>
          </a:bodyPr>
          <a:lstStyle/>
          <a:p>
            <a:pPr marL="114300" indent="0">
              <a:buNone/>
            </a:pPr>
            <a:r>
              <a:rPr lang="da-DK" sz="4400" i="1">
                <a:latin typeface="+mn-lt"/>
              </a:rPr>
              <a:t>Hvad tager du med dig fra i dag?</a:t>
            </a:r>
          </a:p>
          <a:p>
            <a:pPr marL="571500" indent="-457200"/>
            <a:endParaRPr lang="da-DK">
              <a:latin typeface="+mn-lt"/>
            </a:endParaRPr>
          </a:p>
          <a:p>
            <a:pPr marL="571500" indent="-457200"/>
            <a:endParaRPr lang="da-DK">
              <a:latin typeface="+mn-lt"/>
            </a:endParaRPr>
          </a:p>
          <a:p>
            <a:pPr marL="609585" indent="-609585">
              <a:lnSpc>
                <a:spcPct val="100000"/>
              </a:lnSpc>
              <a:buFont typeface="+mj-lt"/>
              <a:buAutoNum type="arabicPeriod"/>
            </a:pPr>
            <a:endParaRPr lang="da-DK">
              <a:latin typeface="+mn-lt"/>
            </a:endParaRPr>
          </a:p>
          <a:p>
            <a:pPr marL="0" indent="0">
              <a:buNone/>
            </a:pPr>
            <a:endParaRPr lang="da-DK">
              <a:latin typeface="+mn-lt"/>
            </a:endParaRPr>
          </a:p>
          <a:p>
            <a:pPr marL="0" indent="0">
              <a:buNone/>
            </a:pPr>
            <a:endParaRPr lang="da-DK">
              <a:latin typeface="+mn-lt"/>
            </a:endParaRPr>
          </a:p>
        </p:txBody>
      </p:sp>
      <p:pic>
        <p:nvPicPr>
          <p:cNvPr id="5" name="Billede 4">
            <a:extLst>
              <a:ext uri="{FF2B5EF4-FFF2-40B4-BE49-F238E27FC236}">
                <a16:creationId xmlns:a16="http://schemas.microsoft.com/office/drawing/2014/main" id="{980E0BD2-477E-725C-4309-93A5F6ACC7D6}"/>
              </a:ext>
            </a:extLst>
          </p:cNvPr>
          <p:cNvPicPr>
            <a:picLocks noChangeAspect="1"/>
          </p:cNvPicPr>
          <p:nvPr/>
        </p:nvPicPr>
        <p:blipFill>
          <a:blip r:embed="rId3" cstate="print">
            <a:alphaModFix amt="38000"/>
            <a:extLst>
              <a:ext uri="{28A0092B-C50C-407E-A947-70E740481C1C}">
                <a14:useLocalDpi xmlns:a14="http://schemas.microsoft.com/office/drawing/2010/main" val="0"/>
              </a:ext>
            </a:extLst>
          </a:blip>
          <a:stretch>
            <a:fillRect/>
          </a:stretch>
        </p:blipFill>
        <p:spPr>
          <a:xfrm>
            <a:off x="8629177" y="704377"/>
            <a:ext cx="5449245" cy="5449245"/>
          </a:xfrm>
          <a:prstGeom prst="rect">
            <a:avLst/>
          </a:prstGeom>
        </p:spPr>
      </p:pic>
    </p:spTree>
    <p:extLst>
      <p:ext uri="{BB962C8B-B14F-4D97-AF65-F5344CB8AC3E}">
        <p14:creationId xmlns:p14="http://schemas.microsoft.com/office/powerpoint/2010/main" val="646268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8761D2DA-C0F0-8413-C7B1-DCC1C8F94AD1}"/>
              </a:ext>
            </a:extLst>
          </p:cNvPr>
          <p:cNvSpPr>
            <a:spLocks noGrp="1"/>
          </p:cNvSpPr>
          <p:nvPr>
            <p:ph idx="1"/>
          </p:nvPr>
        </p:nvSpPr>
        <p:spPr>
          <a:xfrm>
            <a:off x="5587954" y="2349537"/>
            <a:ext cx="6191670" cy="2832063"/>
          </a:xfrm>
        </p:spPr>
        <p:txBody>
          <a:bodyPr>
            <a:normAutofit fontScale="62500" lnSpcReduction="20000"/>
          </a:bodyPr>
          <a:lstStyle/>
          <a:p>
            <a:pPr marL="0" lvl="1">
              <a:lnSpc>
                <a:spcPct val="110000"/>
              </a:lnSpc>
              <a:spcAft>
                <a:spcPts val="1200"/>
              </a:spcAft>
              <a:tabLst>
                <a:tab pos="365125" algn="l"/>
                <a:tab pos="1447800" algn="l"/>
                <a:tab pos="2171700" algn="l"/>
                <a:tab pos="2895600" algn="l"/>
                <a:tab pos="3619500" algn="l"/>
                <a:tab pos="4343400" algn="l"/>
                <a:tab pos="5067300" algn="l"/>
                <a:tab pos="5791200" algn="l"/>
                <a:tab pos="6515100" algn="l"/>
                <a:tab pos="7239000" algn="l"/>
                <a:tab pos="7962900" algn="l"/>
              </a:tabLst>
              <a:defRPr/>
            </a:pPr>
            <a:r>
              <a:rPr lang="da-DK" sz="3900">
                <a:latin typeface="+mn-lt"/>
              </a:rPr>
              <a:t>BFA Velfærd og Offentlig administration</a:t>
            </a:r>
          </a:p>
          <a:p>
            <a:pPr marL="0" lvl="1">
              <a:lnSpc>
                <a:spcPct val="110000"/>
              </a:lnSpc>
              <a:spcAft>
                <a:spcPts val="1200"/>
              </a:spcAft>
              <a:tabLst>
                <a:tab pos="365125" algn="l"/>
                <a:tab pos="1447800" algn="l"/>
                <a:tab pos="2171700" algn="l"/>
                <a:tab pos="2895600" algn="l"/>
                <a:tab pos="3619500" algn="l"/>
                <a:tab pos="4343400" algn="l"/>
                <a:tab pos="5067300" algn="l"/>
                <a:tab pos="5791200" algn="l"/>
                <a:tab pos="6515100" algn="l"/>
                <a:tab pos="7239000" algn="l"/>
                <a:tab pos="7962900" algn="l"/>
              </a:tabLst>
              <a:defRPr/>
            </a:pPr>
            <a:r>
              <a:rPr lang="da-DK" sz="3900">
                <a:latin typeface="+mn-lt"/>
              </a:rPr>
              <a:t>Mere info om materialerne? </a:t>
            </a:r>
            <a:br>
              <a:rPr lang="da-DK" sz="3900">
                <a:latin typeface="+mn-lt"/>
              </a:rPr>
            </a:br>
            <a:r>
              <a:rPr lang="da-DK" sz="3900">
                <a:latin typeface="+mn-lt"/>
              </a:rPr>
              <a:t>Kontakt projektleder Lise Keller på </a:t>
            </a:r>
            <a:r>
              <a:rPr lang="da-DK" sz="3900">
                <a:latin typeface="+mn-lt"/>
                <a:hlinkClick r:id="rId3"/>
              </a:rPr>
              <a:t>lke@bfa.dk</a:t>
            </a:r>
            <a:r>
              <a:rPr lang="da-DK" sz="3900">
                <a:latin typeface="+mn-lt"/>
              </a:rPr>
              <a:t> </a:t>
            </a:r>
          </a:p>
          <a:p>
            <a:pPr marL="0" lvl="1" algn="ctr">
              <a:lnSpc>
                <a:spcPct val="110000"/>
              </a:lnSpc>
              <a:spcAft>
                <a:spcPts val="1200"/>
              </a:spcAft>
              <a:tabLst>
                <a:tab pos="365125" algn="l"/>
                <a:tab pos="1447800" algn="l"/>
                <a:tab pos="2171700" algn="l"/>
                <a:tab pos="2895600" algn="l"/>
                <a:tab pos="3619500" algn="l"/>
                <a:tab pos="4343400" algn="l"/>
                <a:tab pos="5067300" algn="l"/>
                <a:tab pos="5791200" algn="l"/>
                <a:tab pos="6515100" algn="l"/>
                <a:tab pos="7239000" algn="l"/>
                <a:tab pos="7962900" algn="l"/>
              </a:tabLst>
              <a:defRPr/>
            </a:pPr>
            <a:br>
              <a:rPr lang="da-DK" sz="4400" b="1">
                <a:latin typeface="+mn-lt"/>
                <a:sym typeface="Wingdings" panose="05000000000000000000" pitchFamily="2" charset="2"/>
              </a:rPr>
            </a:br>
            <a:endParaRPr lang="da-DK" sz="4400">
              <a:latin typeface="+mn-lt"/>
            </a:endParaRPr>
          </a:p>
        </p:txBody>
      </p:sp>
      <p:sp>
        <p:nvSpPr>
          <p:cNvPr id="3" name="Titel 2">
            <a:extLst>
              <a:ext uri="{FF2B5EF4-FFF2-40B4-BE49-F238E27FC236}">
                <a16:creationId xmlns:a16="http://schemas.microsoft.com/office/drawing/2014/main" id="{86731E40-DA43-4F5B-3625-4D9ABA70BE1B}"/>
              </a:ext>
            </a:extLst>
          </p:cNvPr>
          <p:cNvSpPr>
            <a:spLocks noGrp="1"/>
          </p:cNvSpPr>
          <p:nvPr>
            <p:ph type="title"/>
          </p:nvPr>
        </p:nvSpPr>
        <p:spPr>
          <a:xfrm>
            <a:off x="509286" y="332656"/>
            <a:ext cx="9691170" cy="790244"/>
          </a:xfrm>
        </p:spPr>
        <p:txBody>
          <a:bodyPr/>
          <a:lstStyle/>
          <a:p>
            <a:r>
              <a:rPr lang="da-DK" sz="4000" b="1">
                <a:latin typeface="+mj-lt"/>
              </a:rPr>
              <a:t>Hvem står bag?</a:t>
            </a:r>
          </a:p>
        </p:txBody>
      </p:sp>
      <p:pic>
        <p:nvPicPr>
          <p:cNvPr id="4" name="Billede 3">
            <a:extLst>
              <a:ext uri="{FF2B5EF4-FFF2-40B4-BE49-F238E27FC236}">
                <a16:creationId xmlns:a16="http://schemas.microsoft.com/office/drawing/2014/main" id="{A6545A78-7923-3B03-E8FA-158B0F8C0C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2255" y="4256555"/>
            <a:ext cx="1500778" cy="1500778"/>
          </a:xfrm>
          <a:prstGeom prst="rect">
            <a:avLst/>
          </a:prstGeom>
        </p:spPr>
      </p:pic>
      <p:pic>
        <p:nvPicPr>
          <p:cNvPr id="5" name="Billede 4">
            <a:extLst>
              <a:ext uri="{FF2B5EF4-FFF2-40B4-BE49-F238E27FC236}">
                <a16:creationId xmlns:a16="http://schemas.microsoft.com/office/drawing/2014/main" id="{6EA398CC-5F36-BF9F-E635-ECC1D3F59870}"/>
              </a:ext>
            </a:extLst>
          </p:cNvPr>
          <p:cNvPicPr>
            <a:picLocks noChangeAspect="1"/>
          </p:cNvPicPr>
          <p:nvPr/>
        </p:nvPicPr>
        <p:blipFill>
          <a:blip r:embed="rId5" cstate="print">
            <a:alphaModFix amt="49000"/>
            <a:extLst>
              <a:ext uri="{28A0092B-C50C-407E-A947-70E740481C1C}">
                <a14:useLocalDpi xmlns:a14="http://schemas.microsoft.com/office/drawing/2010/main" val="0"/>
              </a:ext>
            </a:extLst>
          </a:blip>
          <a:stretch>
            <a:fillRect/>
          </a:stretch>
        </p:blipFill>
        <p:spPr>
          <a:xfrm>
            <a:off x="509286" y="1267407"/>
            <a:ext cx="4587842" cy="4587842"/>
          </a:xfrm>
          <a:prstGeom prst="rect">
            <a:avLst/>
          </a:prstGeom>
        </p:spPr>
      </p:pic>
    </p:spTree>
    <p:extLst>
      <p:ext uri="{BB962C8B-B14F-4D97-AF65-F5344CB8AC3E}">
        <p14:creationId xmlns:p14="http://schemas.microsoft.com/office/powerpoint/2010/main" val="11437775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5EC44B7-8671-6E38-770A-9B6119B37DB0}"/>
              </a:ext>
            </a:extLst>
          </p:cNvPr>
          <p:cNvSpPr>
            <a:spLocks noGrp="1"/>
          </p:cNvSpPr>
          <p:nvPr>
            <p:ph type="title"/>
          </p:nvPr>
        </p:nvSpPr>
        <p:spPr>
          <a:xfrm>
            <a:off x="351470" y="431290"/>
            <a:ext cx="9577064" cy="790244"/>
          </a:xfrm>
        </p:spPr>
        <p:txBody>
          <a:bodyPr/>
          <a:lstStyle/>
          <a:p>
            <a:r>
              <a:rPr lang="da-DK" sz="4000" b="1">
                <a:latin typeface="+mj-lt"/>
              </a:rPr>
              <a:t>Ikoner til at bruge frit</a:t>
            </a:r>
          </a:p>
        </p:txBody>
      </p:sp>
      <p:pic>
        <p:nvPicPr>
          <p:cNvPr id="6" name="Billede 5">
            <a:extLst>
              <a:ext uri="{FF2B5EF4-FFF2-40B4-BE49-F238E27FC236}">
                <a16:creationId xmlns:a16="http://schemas.microsoft.com/office/drawing/2014/main" id="{E64C123C-7274-5841-939E-21121B203B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8104" y="3298478"/>
            <a:ext cx="1225298" cy="1225298"/>
          </a:xfrm>
          <a:prstGeom prst="rect">
            <a:avLst/>
          </a:prstGeom>
        </p:spPr>
      </p:pic>
      <p:pic>
        <p:nvPicPr>
          <p:cNvPr id="8" name="Billede 7">
            <a:extLst>
              <a:ext uri="{FF2B5EF4-FFF2-40B4-BE49-F238E27FC236}">
                <a16:creationId xmlns:a16="http://schemas.microsoft.com/office/drawing/2014/main" id="{16784D38-E550-F959-C9F4-07325653AF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43264" y="1366789"/>
            <a:ext cx="1225298" cy="1225298"/>
          </a:xfrm>
          <a:prstGeom prst="rect">
            <a:avLst/>
          </a:prstGeom>
        </p:spPr>
      </p:pic>
      <p:pic>
        <p:nvPicPr>
          <p:cNvPr id="10" name="Billede 9">
            <a:extLst>
              <a:ext uri="{FF2B5EF4-FFF2-40B4-BE49-F238E27FC236}">
                <a16:creationId xmlns:a16="http://schemas.microsoft.com/office/drawing/2014/main" id="{A644D0E0-4680-6589-1C43-4DB8F475EF0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90632" y="372787"/>
            <a:ext cx="1225298" cy="1225298"/>
          </a:xfrm>
          <a:prstGeom prst="rect">
            <a:avLst/>
          </a:prstGeom>
        </p:spPr>
      </p:pic>
      <p:pic>
        <p:nvPicPr>
          <p:cNvPr id="12" name="Billede 11">
            <a:extLst>
              <a:ext uri="{FF2B5EF4-FFF2-40B4-BE49-F238E27FC236}">
                <a16:creationId xmlns:a16="http://schemas.microsoft.com/office/drawing/2014/main" id="{BC39F8D6-1B3D-857B-680D-FE4BF11973D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33352" y="3273383"/>
            <a:ext cx="1225298" cy="1225298"/>
          </a:xfrm>
          <a:prstGeom prst="rect">
            <a:avLst/>
          </a:prstGeom>
        </p:spPr>
      </p:pic>
      <p:pic>
        <p:nvPicPr>
          <p:cNvPr id="14" name="Billede 13">
            <a:extLst>
              <a:ext uri="{FF2B5EF4-FFF2-40B4-BE49-F238E27FC236}">
                <a16:creationId xmlns:a16="http://schemas.microsoft.com/office/drawing/2014/main" id="{10095AD5-D16D-0B6D-A7A9-663ECC0D2BF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36937" y="4896780"/>
            <a:ext cx="1225298" cy="1225298"/>
          </a:xfrm>
          <a:prstGeom prst="rect">
            <a:avLst/>
          </a:prstGeom>
        </p:spPr>
      </p:pic>
      <p:pic>
        <p:nvPicPr>
          <p:cNvPr id="16" name="Billede 15">
            <a:extLst>
              <a:ext uri="{FF2B5EF4-FFF2-40B4-BE49-F238E27FC236}">
                <a16:creationId xmlns:a16="http://schemas.microsoft.com/office/drawing/2014/main" id="{E11BE7AC-E02E-B3A0-1E53-A27A22E43E4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2385" y="1715984"/>
            <a:ext cx="1225298" cy="1225298"/>
          </a:xfrm>
          <a:prstGeom prst="rect">
            <a:avLst/>
          </a:prstGeom>
        </p:spPr>
      </p:pic>
      <p:pic>
        <p:nvPicPr>
          <p:cNvPr id="18" name="Billede 17">
            <a:extLst>
              <a:ext uri="{FF2B5EF4-FFF2-40B4-BE49-F238E27FC236}">
                <a16:creationId xmlns:a16="http://schemas.microsoft.com/office/drawing/2014/main" id="{51979D9D-E99E-D339-7436-E2E2520BA91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75605" y="2048085"/>
            <a:ext cx="1225298" cy="1225298"/>
          </a:xfrm>
          <a:prstGeom prst="rect">
            <a:avLst/>
          </a:prstGeom>
        </p:spPr>
      </p:pic>
      <p:pic>
        <p:nvPicPr>
          <p:cNvPr id="20" name="Billede 19">
            <a:extLst>
              <a:ext uri="{FF2B5EF4-FFF2-40B4-BE49-F238E27FC236}">
                <a16:creationId xmlns:a16="http://schemas.microsoft.com/office/drawing/2014/main" id="{8D367B27-A878-7C1D-6B5C-434DFD7A71A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75520" y="3504482"/>
            <a:ext cx="1225298" cy="1225298"/>
          </a:xfrm>
          <a:prstGeom prst="rect">
            <a:avLst/>
          </a:prstGeom>
        </p:spPr>
      </p:pic>
      <p:pic>
        <p:nvPicPr>
          <p:cNvPr id="22" name="Billede 21">
            <a:extLst>
              <a:ext uri="{FF2B5EF4-FFF2-40B4-BE49-F238E27FC236}">
                <a16:creationId xmlns:a16="http://schemas.microsoft.com/office/drawing/2014/main" id="{E98CB43F-81BD-E902-87C1-E6B475D67F9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284877" y="1820143"/>
            <a:ext cx="1225298" cy="1225298"/>
          </a:xfrm>
          <a:prstGeom prst="rect">
            <a:avLst/>
          </a:prstGeom>
        </p:spPr>
      </p:pic>
      <p:pic>
        <p:nvPicPr>
          <p:cNvPr id="24" name="Billede 23">
            <a:extLst>
              <a:ext uri="{FF2B5EF4-FFF2-40B4-BE49-F238E27FC236}">
                <a16:creationId xmlns:a16="http://schemas.microsoft.com/office/drawing/2014/main" id="{D6A35EFF-44F6-1E61-179C-E610C66FE82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641899" y="4081389"/>
            <a:ext cx="1225298" cy="1225298"/>
          </a:xfrm>
          <a:prstGeom prst="rect">
            <a:avLst/>
          </a:prstGeom>
        </p:spPr>
      </p:pic>
      <p:pic>
        <p:nvPicPr>
          <p:cNvPr id="26" name="Billede 25">
            <a:extLst>
              <a:ext uri="{FF2B5EF4-FFF2-40B4-BE49-F238E27FC236}">
                <a16:creationId xmlns:a16="http://schemas.microsoft.com/office/drawing/2014/main" id="{4F7C8820-A4F7-856E-B341-23486A0C361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10768" y="3256535"/>
            <a:ext cx="1225298" cy="1225298"/>
          </a:xfrm>
          <a:prstGeom prst="rect">
            <a:avLst/>
          </a:prstGeom>
        </p:spPr>
      </p:pic>
      <p:pic>
        <p:nvPicPr>
          <p:cNvPr id="28" name="Billede 27">
            <a:extLst>
              <a:ext uri="{FF2B5EF4-FFF2-40B4-BE49-F238E27FC236}">
                <a16:creationId xmlns:a16="http://schemas.microsoft.com/office/drawing/2014/main" id="{F37FB95E-05C4-CE88-6260-5DA76E5A5513}"/>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041183" y="2856976"/>
            <a:ext cx="1225298" cy="1225298"/>
          </a:xfrm>
          <a:prstGeom prst="rect">
            <a:avLst/>
          </a:prstGeom>
        </p:spPr>
      </p:pic>
      <p:pic>
        <p:nvPicPr>
          <p:cNvPr id="30" name="Billede 29">
            <a:extLst>
              <a:ext uri="{FF2B5EF4-FFF2-40B4-BE49-F238E27FC236}">
                <a16:creationId xmlns:a16="http://schemas.microsoft.com/office/drawing/2014/main" id="{0F65378C-D886-93A8-6D1B-AABEFC33D403}"/>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251108" y="3620313"/>
            <a:ext cx="1225298" cy="1225298"/>
          </a:xfrm>
          <a:prstGeom prst="rect">
            <a:avLst/>
          </a:prstGeom>
        </p:spPr>
      </p:pic>
      <p:pic>
        <p:nvPicPr>
          <p:cNvPr id="32" name="Billede 31">
            <a:extLst>
              <a:ext uri="{FF2B5EF4-FFF2-40B4-BE49-F238E27FC236}">
                <a16:creationId xmlns:a16="http://schemas.microsoft.com/office/drawing/2014/main" id="{DBC16FDE-6BD1-E3CB-3497-8E6FC342BFD3}"/>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878822" y="4661031"/>
            <a:ext cx="1225298" cy="1225298"/>
          </a:xfrm>
          <a:prstGeom prst="rect">
            <a:avLst/>
          </a:prstGeom>
        </p:spPr>
      </p:pic>
      <p:pic>
        <p:nvPicPr>
          <p:cNvPr id="34" name="Billede 33">
            <a:extLst>
              <a:ext uri="{FF2B5EF4-FFF2-40B4-BE49-F238E27FC236}">
                <a16:creationId xmlns:a16="http://schemas.microsoft.com/office/drawing/2014/main" id="{0FA23973-1631-D197-AEA5-13F62586017C}"/>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295103" y="4265913"/>
            <a:ext cx="1225298" cy="1225298"/>
          </a:xfrm>
          <a:prstGeom prst="rect">
            <a:avLst/>
          </a:prstGeom>
        </p:spPr>
      </p:pic>
      <p:pic>
        <p:nvPicPr>
          <p:cNvPr id="36" name="Billede 35">
            <a:extLst>
              <a:ext uri="{FF2B5EF4-FFF2-40B4-BE49-F238E27FC236}">
                <a16:creationId xmlns:a16="http://schemas.microsoft.com/office/drawing/2014/main" id="{D583BF9B-6F03-E621-C867-3DFFA0277EEE}"/>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310036" y="372787"/>
            <a:ext cx="1225298" cy="1225298"/>
          </a:xfrm>
          <a:prstGeom prst="rect">
            <a:avLst/>
          </a:prstGeom>
        </p:spPr>
      </p:pic>
      <p:pic>
        <p:nvPicPr>
          <p:cNvPr id="38" name="Billede 37">
            <a:extLst>
              <a:ext uri="{FF2B5EF4-FFF2-40B4-BE49-F238E27FC236}">
                <a16:creationId xmlns:a16="http://schemas.microsoft.com/office/drawing/2014/main" id="{DAC1F887-6D84-18CE-8AEB-7B519D944144}"/>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740944" y="1286522"/>
            <a:ext cx="1225298" cy="1225298"/>
          </a:xfrm>
          <a:prstGeom prst="rect">
            <a:avLst/>
          </a:prstGeom>
        </p:spPr>
      </p:pic>
      <p:pic>
        <p:nvPicPr>
          <p:cNvPr id="40" name="Billede 39">
            <a:extLst>
              <a:ext uri="{FF2B5EF4-FFF2-40B4-BE49-F238E27FC236}">
                <a16:creationId xmlns:a16="http://schemas.microsoft.com/office/drawing/2014/main" id="{9D275739-8A21-370C-DE06-0164198ED766}"/>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9315885" y="3660068"/>
            <a:ext cx="1225298" cy="1225298"/>
          </a:xfrm>
          <a:prstGeom prst="rect">
            <a:avLst/>
          </a:prstGeom>
        </p:spPr>
      </p:pic>
      <p:pic>
        <p:nvPicPr>
          <p:cNvPr id="42" name="Billede 41">
            <a:extLst>
              <a:ext uri="{FF2B5EF4-FFF2-40B4-BE49-F238E27FC236}">
                <a16:creationId xmlns:a16="http://schemas.microsoft.com/office/drawing/2014/main" id="{F3F46772-2958-4CFD-5EB8-C00ABB22500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380032" y="985584"/>
            <a:ext cx="1225298" cy="1225298"/>
          </a:xfrm>
          <a:prstGeom prst="rect">
            <a:avLst/>
          </a:prstGeom>
        </p:spPr>
      </p:pic>
      <p:pic>
        <p:nvPicPr>
          <p:cNvPr id="44" name="Billede 43">
            <a:extLst>
              <a:ext uri="{FF2B5EF4-FFF2-40B4-BE49-F238E27FC236}">
                <a16:creationId xmlns:a16="http://schemas.microsoft.com/office/drawing/2014/main" id="{C1DC0C39-D33C-965C-7713-EF5D92B766D6}"/>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678516" y="4331033"/>
            <a:ext cx="1225298" cy="1225298"/>
          </a:xfrm>
          <a:prstGeom prst="rect">
            <a:avLst/>
          </a:prstGeom>
        </p:spPr>
      </p:pic>
      <p:pic>
        <p:nvPicPr>
          <p:cNvPr id="46" name="Billede 45">
            <a:extLst>
              <a:ext uri="{FF2B5EF4-FFF2-40B4-BE49-F238E27FC236}">
                <a16:creationId xmlns:a16="http://schemas.microsoft.com/office/drawing/2014/main" id="{2A974A1A-E95A-3DC7-8BCF-F04EE9474376}"/>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9548419" y="850693"/>
            <a:ext cx="1225298" cy="1225298"/>
          </a:xfrm>
          <a:prstGeom prst="rect">
            <a:avLst/>
          </a:prstGeom>
        </p:spPr>
      </p:pic>
      <p:pic>
        <p:nvPicPr>
          <p:cNvPr id="50" name="Billede 49">
            <a:extLst>
              <a:ext uri="{FF2B5EF4-FFF2-40B4-BE49-F238E27FC236}">
                <a16:creationId xmlns:a16="http://schemas.microsoft.com/office/drawing/2014/main" id="{225DCE25-983B-F0E7-ADEF-524B63636511}"/>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728449" y="2395015"/>
            <a:ext cx="1225298" cy="1225298"/>
          </a:xfrm>
          <a:prstGeom prst="rect">
            <a:avLst/>
          </a:prstGeom>
        </p:spPr>
      </p:pic>
      <p:pic>
        <p:nvPicPr>
          <p:cNvPr id="52" name="Billede 51">
            <a:extLst>
              <a:ext uri="{FF2B5EF4-FFF2-40B4-BE49-F238E27FC236}">
                <a16:creationId xmlns:a16="http://schemas.microsoft.com/office/drawing/2014/main" id="{41FB4ED6-7CB7-3BCC-07FE-A849E89B6B76}"/>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0452093" y="4878562"/>
            <a:ext cx="1225298" cy="1225298"/>
          </a:xfrm>
          <a:prstGeom prst="rect">
            <a:avLst/>
          </a:prstGeom>
        </p:spPr>
      </p:pic>
      <p:pic>
        <p:nvPicPr>
          <p:cNvPr id="54" name="Billede 53">
            <a:extLst>
              <a:ext uri="{FF2B5EF4-FFF2-40B4-BE49-F238E27FC236}">
                <a16:creationId xmlns:a16="http://schemas.microsoft.com/office/drawing/2014/main" id="{C8A69772-BA09-217A-D3DF-A7CF3087D7BD}"/>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087871" y="4661031"/>
            <a:ext cx="1225298" cy="1225298"/>
          </a:xfrm>
          <a:prstGeom prst="rect">
            <a:avLst/>
          </a:prstGeom>
          <a:solidFill>
            <a:schemeClr val="bg1"/>
          </a:solidFill>
        </p:spPr>
      </p:pic>
      <p:pic>
        <p:nvPicPr>
          <p:cNvPr id="56" name="Billede 55">
            <a:extLst>
              <a:ext uri="{FF2B5EF4-FFF2-40B4-BE49-F238E27FC236}">
                <a16:creationId xmlns:a16="http://schemas.microsoft.com/office/drawing/2014/main" id="{C9EB8889-6257-1B04-C72B-F9A0DA301C2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8153832" y="3077831"/>
            <a:ext cx="1225298" cy="1225298"/>
          </a:xfrm>
          <a:prstGeom prst="rect">
            <a:avLst/>
          </a:prstGeom>
        </p:spPr>
      </p:pic>
      <p:pic>
        <p:nvPicPr>
          <p:cNvPr id="58" name="Billede 57">
            <a:extLst>
              <a:ext uri="{FF2B5EF4-FFF2-40B4-BE49-F238E27FC236}">
                <a16:creationId xmlns:a16="http://schemas.microsoft.com/office/drawing/2014/main" id="{1F48E5D3-8AF2-D440-4AD6-FEA387B1C9B9}"/>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10966702" y="3229145"/>
            <a:ext cx="1225298" cy="1225298"/>
          </a:xfrm>
          <a:prstGeom prst="rect">
            <a:avLst/>
          </a:prstGeom>
        </p:spPr>
      </p:pic>
      <p:pic>
        <p:nvPicPr>
          <p:cNvPr id="60" name="Billede 59">
            <a:extLst>
              <a:ext uri="{FF2B5EF4-FFF2-40B4-BE49-F238E27FC236}">
                <a16:creationId xmlns:a16="http://schemas.microsoft.com/office/drawing/2014/main" id="{0530F429-38A5-D5E1-9F3C-A39523EBFF7B}"/>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10773717" y="1742536"/>
            <a:ext cx="1225298" cy="1225298"/>
          </a:xfrm>
          <a:prstGeom prst="rect">
            <a:avLst/>
          </a:prstGeom>
        </p:spPr>
      </p:pic>
      <p:pic>
        <p:nvPicPr>
          <p:cNvPr id="62" name="Billede 61">
            <a:extLst>
              <a:ext uri="{FF2B5EF4-FFF2-40B4-BE49-F238E27FC236}">
                <a16:creationId xmlns:a16="http://schemas.microsoft.com/office/drawing/2014/main" id="{CAA8694F-C332-B293-8C23-64C69DAA50A2}"/>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9683351" y="7016351"/>
            <a:ext cx="1225298" cy="1225298"/>
          </a:xfrm>
          <a:prstGeom prst="rect">
            <a:avLst/>
          </a:prstGeom>
        </p:spPr>
      </p:pic>
      <p:pic>
        <p:nvPicPr>
          <p:cNvPr id="64" name="Billede 63">
            <a:extLst>
              <a:ext uri="{FF2B5EF4-FFF2-40B4-BE49-F238E27FC236}">
                <a16:creationId xmlns:a16="http://schemas.microsoft.com/office/drawing/2014/main" id="{73E00417-9323-A6B4-B7DE-467B0F86E834}"/>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9833351" y="7166351"/>
            <a:ext cx="1225298" cy="1225298"/>
          </a:xfrm>
          <a:prstGeom prst="rect">
            <a:avLst/>
          </a:prstGeom>
        </p:spPr>
      </p:pic>
    </p:spTree>
    <p:extLst>
      <p:ext uri="{BB962C8B-B14F-4D97-AF65-F5344CB8AC3E}">
        <p14:creationId xmlns:p14="http://schemas.microsoft.com/office/powerpoint/2010/main" val="38188943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dsholder til indhold 4">
            <a:extLst>
              <a:ext uri="{FF2B5EF4-FFF2-40B4-BE49-F238E27FC236}">
                <a16:creationId xmlns:a16="http://schemas.microsoft.com/office/drawing/2014/main" id="{54FF8FDA-7279-8977-509E-E3B00EB2D224}"/>
              </a:ext>
            </a:extLst>
          </p:cNvPr>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11113" y="0"/>
            <a:ext cx="12203113" cy="6869113"/>
          </a:xfrm>
        </p:spPr>
      </p:pic>
    </p:spTree>
    <p:extLst>
      <p:ext uri="{BB962C8B-B14F-4D97-AF65-F5344CB8AC3E}">
        <p14:creationId xmlns:p14="http://schemas.microsoft.com/office/powerpoint/2010/main" val="824764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DE595E18-A741-D67E-08DC-96006A6D9E47}"/>
              </a:ext>
            </a:extLst>
          </p:cNvPr>
          <p:cNvSpPr>
            <a:spLocks noGrp="1"/>
          </p:cNvSpPr>
          <p:nvPr>
            <p:ph idx="1"/>
          </p:nvPr>
        </p:nvSpPr>
        <p:spPr>
          <a:xfrm>
            <a:off x="860612" y="1872000"/>
            <a:ext cx="10440000" cy="4824539"/>
          </a:xfrm>
        </p:spPr>
        <p:txBody>
          <a:bodyPr>
            <a:normAutofit/>
          </a:bodyPr>
          <a:lstStyle/>
          <a:p>
            <a:r>
              <a:rPr lang="da-DK">
                <a:latin typeface="+mn-lt"/>
              </a:rPr>
              <a:t>Jer, der har til opgave at forebygge vold, håndtere og lære af de tilfælde, der alligevel opstår (dvs. særligt ledere, arbejdsmiljørepræsentanter, SU/MED-udvalg og arbejdsmiljøorganisation). </a:t>
            </a:r>
          </a:p>
          <a:p>
            <a:endParaRPr lang="da-DK">
              <a:latin typeface="+mn-lt"/>
            </a:endParaRPr>
          </a:p>
          <a:p>
            <a:r>
              <a:rPr lang="da-DK">
                <a:latin typeface="+mn-lt"/>
              </a:rPr>
              <a:t>I får en kort og letlæst indføring i de nødvendige emner på området. </a:t>
            </a:r>
          </a:p>
          <a:p>
            <a:endParaRPr lang="da-DK" sz="3600">
              <a:latin typeface="+mn-lt"/>
            </a:endParaRPr>
          </a:p>
        </p:txBody>
      </p:sp>
      <p:sp>
        <p:nvSpPr>
          <p:cNvPr id="3" name="Titel 2">
            <a:extLst>
              <a:ext uri="{FF2B5EF4-FFF2-40B4-BE49-F238E27FC236}">
                <a16:creationId xmlns:a16="http://schemas.microsoft.com/office/drawing/2014/main" id="{B92917C0-326A-DBE8-2F43-D2084E17FFB4}"/>
              </a:ext>
            </a:extLst>
          </p:cNvPr>
          <p:cNvSpPr>
            <a:spLocks noGrp="1"/>
          </p:cNvSpPr>
          <p:nvPr>
            <p:ph type="title"/>
          </p:nvPr>
        </p:nvSpPr>
        <p:spPr/>
        <p:txBody>
          <a:bodyPr/>
          <a:lstStyle/>
          <a:p>
            <a:r>
              <a:rPr lang="da-DK" sz="4000" b="1">
                <a:latin typeface="Calibri" panose="020F0502020204030204" pitchFamily="34" charset="0"/>
                <a:cs typeface="Calibri" panose="020F0502020204030204" pitchFamily="34" charset="0"/>
              </a:rPr>
              <a:t>Målgruppen</a:t>
            </a:r>
          </a:p>
        </p:txBody>
      </p:sp>
    </p:spTree>
    <p:extLst>
      <p:ext uri="{BB962C8B-B14F-4D97-AF65-F5344CB8AC3E}">
        <p14:creationId xmlns:p14="http://schemas.microsoft.com/office/powerpoint/2010/main" val="1495418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DE595E18-A741-D67E-08DC-96006A6D9E47}"/>
              </a:ext>
            </a:extLst>
          </p:cNvPr>
          <p:cNvSpPr>
            <a:spLocks noGrp="1"/>
          </p:cNvSpPr>
          <p:nvPr>
            <p:ph idx="1"/>
          </p:nvPr>
        </p:nvSpPr>
        <p:spPr>
          <a:xfrm>
            <a:off x="876000" y="1889929"/>
            <a:ext cx="10440000" cy="4824539"/>
          </a:xfrm>
        </p:spPr>
        <p:txBody>
          <a:bodyPr>
            <a:normAutofit/>
          </a:bodyPr>
          <a:lstStyle/>
          <a:p>
            <a:r>
              <a:rPr lang="da-DK">
                <a:latin typeface="Calibri" panose="020F0502020204030204" pitchFamily="34" charset="0"/>
                <a:cs typeface="Calibri" panose="020F0502020204030204" pitchFamily="34" charset="0"/>
              </a:rPr>
              <a:t>Hovedbudskabet er, at selv om volden rammer den enkelte, skal I </a:t>
            </a:r>
            <a:r>
              <a:rPr lang="da-DK" i="1">
                <a:latin typeface="Calibri" panose="020F0502020204030204" pitchFamily="34" charset="0"/>
                <a:cs typeface="Calibri" panose="020F0502020204030204" pitchFamily="34" charset="0"/>
              </a:rPr>
              <a:t>som arbejdsplads </a:t>
            </a:r>
            <a:r>
              <a:rPr lang="da-DK">
                <a:latin typeface="Calibri" panose="020F0502020204030204" pitchFamily="34" charset="0"/>
                <a:cs typeface="Calibri" panose="020F0502020204030204" pitchFamily="34" charset="0"/>
              </a:rPr>
              <a:t>samarbejde om at håndtere problemet. </a:t>
            </a:r>
          </a:p>
          <a:p>
            <a:endParaRPr lang="da-DK">
              <a:latin typeface="Calibri" panose="020F0502020204030204" pitchFamily="34" charset="0"/>
              <a:cs typeface="Calibri" panose="020F0502020204030204" pitchFamily="34" charset="0"/>
            </a:endParaRPr>
          </a:p>
          <a:p>
            <a:r>
              <a:rPr lang="da-DK">
                <a:latin typeface="Calibri" panose="020F0502020204030204" pitchFamily="34" charset="0"/>
                <a:cs typeface="Calibri" panose="020F0502020204030204" pitchFamily="34" charset="0"/>
              </a:rPr>
              <a:t>Det kræver:</a:t>
            </a:r>
          </a:p>
          <a:p>
            <a:pPr marL="571500" indent="-571500">
              <a:buFont typeface="Arial" panose="020B0604020202020204" pitchFamily="34" charset="0"/>
              <a:buChar char="•"/>
            </a:pPr>
            <a:r>
              <a:rPr lang="da-DK">
                <a:latin typeface="Calibri" panose="020F0502020204030204" pitchFamily="34" charset="0"/>
                <a:cs typeface="Calibri" panose="020F0502020204030204" pitchFamily="34" charset="0"/>
              </a:rPr>
              <a:t>Høj faglighed i opgaveløsningen</a:t>
            </a:r>
          </a:p>
          <a:p>
            <a:pPr marL="571500" indent="-571500">
              <a:buFont typeface="Arial" panose="020B0604020202020204" pitchFamily="34" charset="0"/>
              <a:buChar char="•"/>
            </a:pPr>
            <a:r>
              <a:rPr lang="da-DK">
                <a:latin typeface="Calibri" panose="020F0502020204030204" pitchFamily="34" charset="0"/>
                <a:cs typeface="Calibri" panose="020F0502020204030204" pitchFamily="34" charset="0"/>
              </a:rPr>
              <a:t>Systematisk arbejdsmiljøarbejde</a:t>
            </a:r>
          </a:p>
        </p:txBody>
      </p:sp>
      <p:sp>
        <p:nvSpPr>
          <p:cNvPr id="3" name="Titel 2">
            <a:extLst>
              <a:ext uri="{FF2B5EF4-FFF2-40B4-BE49-F238E27FC236}">
                <a16:creationId xmlns:a16="http://schemas.microsoft.com/office/drawing/2014/main" id="{B92917C0-326A-DBE8-2F43-D2084E17FFB4}"/>
              </a:ext>
            </a:extLst>
          </p:cNvPr>
          <p:cNvSpPr>
            <a:spLocks noGrp="1"/>
          </p:cNvSpPr>
          <p:nvPr>
            <p:ph type="title"/>
          </p:nvPr>
        </p:nvSpPr>
        <p:spPr/>
        <p:txBody>
          <a:bodyPr/>
          <a:lstStyle/>
          <a:p>
            <a:r>
              <a:rPr lang="da-DK" sz="4000" b="1">
                <a:latin typeface="Calibri" panose="020F0502020204030204" pitchFamily="34" charset="0"/>
                <a:cs typeface="Calibri" panose="020F0502020204030204" pitchFamily="34" charset="0"/>
              </a:rPr>
              <a:t>Formål</a:t>
            </a:r>
          </a:p>
        </p:txBody>
      </p:sp>
    </p:spTree>
    <p:extLst>
      <p:ext uri="{BB962C8B-B14F-4D97-AF65-F5344CB8AC3E}">
        <p14:creationId xmlns:p14="http://schemas.microsoft.com/office/powerpoint/2010/main" val="2011714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21F1AA75-E0C3-ED56-60E5-3323FF231F40}"/>
              </a:ext>
            </a:extLst>
          </p:cNvPr>
          <p:cNvPicPr>
            <a:picLocks noChangeAspect="1"/>
          </p:cNvPicPr>
          <p:nvPr/>
        </p:nvPicPr>
        <p:blipFill>
          <a:blip r:embed="rId3" cstate="print">
            <a:alphaModFix amt="52000"/>
            <a:extLst>
              <a:ext uri="{28A0092B-C50C-407E-A947-70E740481C1C}">
                <a14:useLocalDpi xmlns:a14="http://schemas.microsoft.com/office/drawing/2010/main" val="0"/>
              </a:ext>
            </a:extLst>
          </a:blip>
          <a:stretch>
            <a:fillRect/>
          </a:stretch>
        </p:blipFill>
        <p:spPr>
          <a:xfrm>
            <a:off x="10200456" y="4596020"/>
            <a:ext cx="1494439" cy="1494439"/>
          </a:xfrm>
          <a:prstGeom prst="rect">
            <a:avLst/>
          </a:prstGeom>
        </p:spPr>
      </p:pic>
      <p:sp>
        <p:nvSpPr>
          <p:cNvPr id="2" name="Pladsholder til indhold 1">
            <a:extLst>
              <a:ext uri="{FF2B5EF4-FFF2-40B4-BE49-F238E27FC236}">
                <a16:creationId xmlns:a16="http://schemas.microsoft.com/office/drawing/2014/main" id="{3D51E405-704E-5B40-E617-021F5602E87A}"/>
              </a:ext>
            </a:extLst>
          </p:cNvPr>
          <p:cNvSpPr>
            <a:spLocks noGrp="1"/>
          </p:cNvSpPr>
          <p:nvPr>
            <p:ph idx="1"/>
          </p:nvPr>
        </p:nvSpPr>
        <p:spPr>
          <a:xfrm>
            <a:off x="419100" y="1488142"/>
            <a:ext cx="10440000" cy="5831900"/>
          </a:xfrm>
        </p:spPr>
        <p:txBody>
          <a:bodyPr>
            <a:normAutofit/>
          </a:bodyPr>
          <a:lstStyle/>
          <a:p>
            <a:pPr marL="457200" indent="-457200">
              <a:lnSpc>
                <a:spcPct val="107000"/>
              </a:lnSpc>
              <a:spcAft>
                <a:spcPts val="800"/>
              </a:spcAft>
              <a:buFont typeface="Arial" panose="020B0604020202020204" pitchFamily="34" charset="0"/>
              <a:buChar char="•"/>
            </a:pPr>
            <a:r>
              <a:rPr lang="da-DK">
                <a:solidFill>
                  <a:srgbClr val="000000"/>
                </a:solidFill>
                <a:latin typeface="Calibri" panose="020F0502020204030204" pitchFamily="34" charset="0"/>
                <a:ea typeface="Calibri" panose="020F0502020204030204" pitchFamily="34" charset="0"/>
                <a:cs typeface="Calibri" panose="020F0502020204030204" pitchFamily="34" charset="0"/>
              </a:rPr>
              <a:t>F</a:t>
            </a:r>
            <a:r>
              <a:rPr lang="da-DK">
                <a:solidFill>
                  <a:srgbClr val="000000"/>
                </a:solidFill>
                <a:effectLst/>
                <a:latin typeface="Calibri" panose="020F0502020204030204" pitchFamily="34" charset="0"/>
                <a:ea typeface="Calibri" panose="020F0502020204030204" pitchFamily="34" charset="0"/>
                <a:cs typeface="Calibri" panose="020F0502020204030204" pitchFamily="34" charset="0"/>
              </a:rPr>
              <a:t>okus på faglighed og </a:t>
            </a:r>
            <a:r>
              <a:rPr lang="da-DK" u="sng">
                <a:solidFill>
                  <a:srgbClr val="000000"/>
                </a:solidFill>
                <a:effectLst/>
                <a:latin typeface="Calibri" panose="020F0502020204030204" pitchFamily="34" charset="0"/>
                <a:ea typeface="Calibri" panose="020F0502020204030204" pitchFamily="34" charset="0"/>
                <a:cs typeface="Calibri" panose="020F0502020204030204" pitchFamily="34" charset="0"/>
              </a:rPr>
              <a:t>dobbeltperspektivet</a:t>
            </a:r>
            <a:r>
              <a:rPr lang="da-DK">
                <a:solidFill>
                  <a:srgbClr val="000000"/>
                </a:solidFill>
                <a:effectLst/>
                <a:latin typeface="Calibri" panose="020F0502020204030204" pitchFamily="34" charset="0"/>
                <a:ea typeface="Calibri" panose="020F0502020204030204" pitchFamily="34" charset="0"/>
                <a:cs typeface="Calibri" panose="020F0502020204030204" pitchFamily="34" charset="0"/>
              </a:rPr>
              <a:t> – både borgers trivsel og medarbejders trivsel og arbejdsmiljø </a:t>
            </a:r>
          </a:p>
          <a:p>
            <a:pPr marL="457200" indent="-457200">
              <a:lnSpc>
                <a:spcPct val="107000"/>
              </a:lnSpc>
              <a:spcAft>
                <a:spcPts val="800"/>
              </a:spcAft>
              <a:buFont typeface="Arial" panose="020B0604020202020204" pitchFamily="34" charset="0"/>
              <a:buChar char="•"/>
            </a:pPr>
            <a:r>
              <a:rPr lang="da-DK" u="sng">
                <a:solidFill>
                  <a:srgbClr val="000000"/>
                </a:solidFill>
                <a:effectLst/>
                <a:latin typeface="Calibri" panose="020F0502020204030204" pitchFamily="34" charset="0"/>
                <a:ea typeface="Calibri" panose="020F0502020204030204" pitchFamily="34" charset="0"/>
                <a:cs typeface="Calibri" panose="020F0502020204030204" pitchFamily="34" charset="0"/>
              </a:rPr>
              <a:t>Flere faktorer</a:t>
            </a:r>
            <a:r>
              <a:rPr lang="da-DK">
                <a:solidFill>
                  <a:srgbClr val="000000"/>
                </a:solidFill>
                <a:effectLst/>
                <a:latin typeface="Calibri" panose="020F0502020204030204" pitchFamily="34" charset="0"/>
                <a:ea typeface="Calibri" panose="020F0502020204030204" pitchFamily="34" charset="0"/>
                <a:cs typeface="Calibri" panose="020F0502020204030204" pitchFamily="34" charset="0"/>
              </a:rPr>
              <a:t> spiller ind: Hvordan er forebyggelse og håndtering af vold knyttet til fx risikofaktorerne høje følelsesmæssige krav og stor arbejdsmængde og tidspres?</a:t>
            </a:r>
          </a:p>
          <a:p>
            <a:pPr marL="457200" indent="-457200">
              <a:lnSpc>
                <a:spcPct val="107000"/>
              </a:lnSpc>
              <a:spcAft>
                <a:spcPts val="800"/>
              </a:spcAft>
              <a:buFont typeface="Arial" panose="020B0604020202020204" pitchFamily="34" charset="0"/>
              <a:buChar char="•"/>
            </a:pPr>
            <a:r>
              <a:rPr lang="da-DK">
                <a:solidFill>
                  <a:srgbClr val="000000"/>
                </a:solidFill>
                <a:effectLst/>
                <a:latin typeface="Calibri" panose="020F0502020204030204" pitchFamily="34" charset="0"/>
                <a:ea typeface="Calibri" panose="020F0502020204030204" pitchFamily="34" charset="0"/>
                <a:cs typeface="Calibri" panose="020F0502020204030204" pitchFamily="34" charset="0"/>
              </a:rPr>
              <a:t>Frem med betydning af </a:t>
            </a:r>
            <a:r>
              <a:rPr lang="da-DK" u="sng">
                <a:solidFill>
                  <a:srgbClr val="000000"/>
                </a:solidFill>
                <a:effectLst/>
                <a:latin typeface="Calibri" panose="020F0502020204030204" pitchFamily="34" charset="0"/>
                <a:ea typeface="Calibri" panose="020F0502020204030204" pitchFamily="34" charset="0"/>
                <a:cs typeface="Calibri" panose="020F0502020204030204" pitchFamily="34" charset="0"/>
              </a:rPr>
              <a:t>rammer for arbejdet</a:t>
            </a:r>
            <a:r>
              <a:rPr lang="da-DK">
                <a:solidFill>
                  <a:srgbClr val="000000"/>
                </a:solidFill>
                <a:effectLst/>
                <a:latin typeface="Calibri" panose="020F0502020204030204" pitchFamily="34" charset="0"/>
                <a:ea typeface="Calibri" panose="020F0502020204030204" pitchFamily="34" charset="0"/>
                <a:cs typeface="Calibri" panose="020F0502020204030204" pitchFamily="34" charset="0"/>
              </a:rPr>
              <a:t> fx indretning</a:t>
            </a:r>
          </a:p>
          <a:p>
            <a:pPr marL="457200" indent="-457200">
              <a:lnSpc>
                <a:spcPct val="107000"/>
              </a:lnSpc>
              <a:spcAft>
                <a:spcPts val="800"/>
              </a:spcAft>
              <a:buFont typeface="Arial" panose="020B0604020202020204" pitchFamily="34" charset="0"/>
              <a:buChar char="•"/>
            </a:pPr>
            <a:r>
              <a:rPr lang="da-DK">
                <a:solidFill>
                  <a:srgbClr val="000000"/>
                </a:solidFill>
                <a:latin typeface="Calibri" panose="020F0502020204030204" pitchFamily="34" charset="0"/>
                <a:ea typeface="Calibri" panose="020F0502020204030204" pitchFamily="34" charset="0"/>
                <a:cs typeface="Calibri" panose="020F0502020204030204" pitchFamily="34" charset="0"/>
              </a:rPr>
              <a:t>B</a:t>
            </a:r>
            <a:r>
              <a:rPr lang="da-DK">
                <a:solidFill>
                  <a:srgbClr val="000000"/>
                </a:solidFill>
                <a:effectLst/>
                <a:latin typeface="Calibri" panose="020F0502020204030204" pitchFamily="34" charset="0"/>
                <a:ea typeface="Calibri" panose="020F0502020204030204" pitchFamily="34" charset="0"/>
                <a:cs typeface="Calibri" panose="020F0502020204030204" pitchFamily="34" charset="0"/>
              </a:rPr>
              <a:t>ehov for </a:t>
            </a:r>
            <a:r>
              <a:rPr lang="da-DK" u="sng">
                <a:solidFill>
                  <a:srgbClr val="000000"/>
                </a:solidFill>
                <a:effectLst/>
                <a:latin typeface="Calibri" panose="020F0502020204030204" pitchFamily="34" charset="0"/>
                <a:ea typeface="Calibri" panose="020F0502020204030204" pitchFamily="34" charset="0"/>
                <a:cs typeface="Calibri" panose="020F0502020204030204" pitchFamily="34" charset="0"/>
              </a:rPr>
              <a:t>bedre systematik</a:t>
            </a:r>
            <a:r>
              <a:rPr lang="da-DK">
                <a:solidFill>
                  <a:srgbClr val="000000"/>
                </a:solidFill>
                <a:effectLst/>
                <a:latin typeface="Calibri" panose="020F0502020204030204" pitchFamily="34" charset="0"/>
                <a:ea typeface="Calibri" panose="020F0502020204030204" pitchFamily="34" charset="0"/>
                <a:cs typeface="Calibri" panose="020F0502020204030204" pitchFamily="34" charset="0"/>
              </a:rPr>
              <a:t> er essentielt.</a:t>
            </a:r>
            <a:r>
              <a:rPr lang="da-DK">
                <a:latin typeface="Calibri" panose="020F0502020204030204" pitchFamily="34" charset="0"/>
                <a:ea typeface="Calibri" panose="020F0502020204030204" pitchFamily="34" charset="0"/>
                <a:cs typeface="Calibri" panose="020F0502020204030204" pitchFamily="34" charset="0"/>
              </a:rPr>
              <a:t> </a:t>
            </a:r>
            <a:r>
              <a:rPr lang="da-DK">
                <a:solidFill>
                  <a:srgbClr val="000000"/>
                </a:solidFill>
                <a:effectLst/>
                <a:latin typeface="Calibri" panose="020F0502020204030204" pitchFamily="34" charset="0"/>
                <a:ea typeface="Calibri" panose="020F0502020204030204" pitchFamily="34" charset="0"/>
                <a:cs typeface="Calibri" panose="020F0502020204030204" pitchFamily="34" charset="0"/>
              </a:rPr>
              <a:t>Lederes og arbejdsmiljørepræsentanters </a:t>
            </a:r>
            <a:r>
              <a:rPr lang="da-DK" u="sng">
                <a:solidFill>
                  <a:srgbClr val="000000"/>
                </a:solidFill>
                <a:effectLst/>
                <a:latin typeface="Calibri" panose="020F0502020204030204" pitchFamily="34" charset="0"/>
                <a:ea typeface="Calibri" panose="020F0502020204030204" pitchFamily="34" charset="0"/>
                <a:cs typeface="Calibri" panose="020F0502020204030204" pitchFamily="34" charset="0"/>
              </a:rPr>
              <a:t>roller og opgaver</a:t>
            </a:r>
            <a:r>
              <a:rPr lang="da-DK">
                <a:solidFill>
                  <a:srgbClr val="000000"/>
                </a:solidFill>
                <a:latin typeface="Calibri" panose="020F0502020204030204" pitchFamily="34" charset="0"/>
                <a:ea typeface="Calibri" panose="020F0502020204030204" pitchFamily="34" charset="0"/>
                <a:cs typeface="Calibri" panose="020F0502020204030204" pitchFamily="34" charset="0"/>
              </a:rPr>
              <a:t> skal være klare</a:t>
            </a:r>
            <a:endParaRPr lang="da-DK">
              <a:effectLst/>
              <a:latin typeface="Calibri" panose="020F0502020204030204" pitchFamily="34" charset="0"/>
              <a:ea typeface="Calibri" panose="020F0502020204030204" pitchFamily="34" charset="0"/>
              <a:cs typeface="Calibri" panose="020F0502020204030204" pitchFamily="34" charset="0"/>
            </a:endParaRPr>
          </a:p>
          <a:p>
            <a:pPr marL="457200">
              <a:lnSpc>
                <a:spcPct val="107000"/>
              </a:lnSpc>
              <a:spcAft>
                <a:spcPts val="800"/>
              </a:spcAft>
            </a:pPr>
            <a:r>
              <a:rPr lang="da-DK"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da-DK" sz="2000">
              <a:effectLst/>
              <a:latin typeface="Calibri" panose="020F0502020204030204" pitchFamily="34" charset="0"/>
              <a:ea typeface="Calibri" panose="020F0502020204030204" pitchFamily="34" charset="0"/>
              <a:cs typeface="Calibri" panose="020F0502020204030204" pitchFamily="34" charset="0"/>
            </a:endParaRPr>
          </a:p>
          <a:p>
            <a:endParaRPr lang="da-DK" sz="2000">
              <a:latin typeface="Calibri" panose="020F0502020204030204" pitchFamily="34" charset="0"/>
              <a:cs typeface="Calibri" panose="020F0502020204030204" pitchFamily="34" charset="0"/>
            </a:endParaRPr>
          </a:p>
        </p:txBody>
      </p:sp>
      <p:sp>
        <p:nvSpPr>
          <p:cNvPr id="3" name="Titel 2">
            <a:extLst>
              <a:ext uri="{FF2B5EF4-FFF2-40B4-BE49-F238E27FC236}">
                <a16:creationId xmlns:a16="http://schemas.microsoft.com/office/drawing/2014/main" id="{AABBEA60-13EE-51BE-4560-D1217AF04A1A}"/>
              </a:ext>
            </a:extLst>
          </p:cNvPr>
          <p:cNvSpPr>
            <a:spLocks noGrp="1"/>
          </p:cNvSpPr>
          <p:nvPr>
            <p:ph type="title"/>
          </p:nvPr>
        </p:nvSpPr>
        <p:spPr>
          <a:xfrm>
            <a:off x="419100" y="332656"/>
            <a:ext cx="9781356" cy="790244"/>
          </a:xfrm>
        </p:spPr>
        <p:txBody>
          <a:bodyPr/>
          <a:lstStyle/>
          <a:p>
            <a:r>
              <a:rPr lang="da-DK" sz="4000" b="1">
                <a:latin typeface="+mj-lt"/>
              </a:rPr>
              <a:t>Indhold og budskaber</a:t>
            </a:r>
          </a:p>
        </p:txBody>
      </p:sp>
    </p:spTree>
    <p:extLst>
      <p:ext uri="{BB962C8B-B14F-4D97-AF65-F5344CB8AC3E}">
        <p14:creationId xmlns:p14="http://schemas.microsoft.com/office/powerpoint/2010/main" val="115698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0D65AA2-1B59-7082-F491-66423274F184}"/>
              </a:ext>
            </a:extLst>
          </p:cNvPr>
          <p:cNvSpPr>
            <a:spLocks noGrp="1"/>
          </p:cNvSpPr>
          <p:nvPr>
            <p:ph type="title"/>
          </p:nvPr>
        </p:nvSpPr>
        <p:spPr>
          <a:xfrm>
            <a:off x="428978" y="332656"/>
            <a:ext cx="9771478" cy="790244"/>
          </a:xfrm>
        </p:spPr>
        <p:txBody>
          <a:bodyPr/>
          <a:lstStyle/>
          <a:p>
            <a:r>
              <a:rPr lang="da-DK" sz="4000" b="1">
                <a:latin typeface="Calibri" panose="020F0502020204030204" pitchFamily="34" charset="0"/>
                <a:cs typeface="Calibri" panose="020F0502020204030204" pitchFamily="34" charset="0"/>
              </a:rPr>
              <a:t>Er der regler for vold på arbejdet?</a:t>
            </a:r>
          </a:p>
        </p:txBody>
      </p:sp>
      <p:pic>
        <p:nvPicPr>
          <p:cNvPr id="1026" name="Picture 2" descr="Lovgrundlag">
            <a:extLst>
              <a:ext uri="{FF2B5EF4-FFF2-40B4-BE49-F238E27FC236}">
                <a16:creationId xmlns:a16="http://schemas.microsoft.com/office/drawing/2014/main" id="{53907494-6CA4-894C-22CB-A6389FE87A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4613" y="2258268"/>
            <a:ext cx="2177670" cy="4089770"/>
          </a:xfrm>
          <a:prstGeom prst="rect">
            <a:avLst/>
          </a:prstGeom>
          <a:noFill/>
          <a:extLst>
            <a:ext uri="{909E8E84-426E-40DD-AFC4-6F175D3DCCD1}">
              <a14:hiddenFill xmlns:a14="http://schemas.microsoft.com/office/drawing/2010/main">
                <a:solidFill>
                  <a:srgbClr val="FFFFFF"/>
                </a:solidFill>
              </a14:hiddenFill>
            </a:ext>
          </a:extLst>
        </p:spPr>
      </p:pic>
      <p:sp>
        <p:nvSpPr>
          <p:cNvPr id="2" name="Pladsholder til indhold 1">
            <a:extLst>
              <a:ext uri="{FF2B5EF4-FFF2-40B4-BE49-F238E27FC236}">
                <a16:creationId xmlns:a16="http://schemas.microsoft.com/office/drawing/2014/main" id="{CCCBECDF-4000-CC39-A1C5-3D1F8DAFAFC3}"/>
              </a:ext>
            </a:extLst>
          </p:cNvPr>
          <p:cNvSpPr>
            <a:spLocks noGrp="1"/>
          </p:cNvSpPr>
          <p:nvPr>
            <p:ph idx="1"/>
          </p:nvPr>
        </p:nvSpPr>
        <p:spPr>
          <a:xfrm>
            <a:off x="428978" y="1327137"/>
            <a:ext cx="7594145" cy="4958471"/>
          </a:xfrm>
        </p:spPr>
        <p:txBody>
          <a:bodyPr>
            <a:normAutofit fontScale="85000" lnSpcReduction="10000"/>
          </a:bodyPr>
          <a:lstStyle/>
          <a:p>
            <a:pPr>
              <a:lnSpc>
                <a:spcPct val="120000"/>
              </a:lnSpc>
            </a:pPr>
            <a:r>
              <a:rPr lang="da-DK" sz="3000" b="1" dirty="0">
                <a:latin typeface="Calibri" panose="020F0502020204030204" pitchFamily="34" charset="0"/>
                <a:cs typeface="Calibri" panose="020F0502020204030204" pitchFamily="34" charset="0"/>
              </a:rPr>
              <a:t>Ja!</a:t>
            </a:r>
            <a:r>
              <a:rPr lang="da-DK" sz="3000" dirty="0">
                <a:latin typeface="Calibri" panose="020F0502020204030204" pitchFamily="34" charset="0"/>
                <a:cs typeface="Calibri" panose="020F0502020204030204" pitchFamily="34" charset="0"/>
              </a:rPr>
              <a:t> Bekendtgørelse om psykisk arbejdsmiljø fremhæver  </a:t>
            </a:r>
          </a:p>
          <a:p>
            <a:pPr>
              <a:lnSpc>
                <a:spcPct val="120000"/>
              </a:lnSpc>
            </a:pPr>
            <a:r>
              <a:rPr lang="da-DK" sz="3000" dirty="0">
                <a:latin typeface="Calibri" panose="020F0502020204030204" pitchFamily="34" charset="0"/>
                <a:cs typeface="Calibri" panose="020F0502020204030204" pitchFamily="34" charset="0"/>
              </a:rPr>
              <a:t>bl.a. vold.</a:t>
            </a:r>
          </a:p>
          <a:p>
            <a:pPr>
              <a:lnSpc>
                <a:spcPct val="120000"/>
              </a:lnSpc>
            </a:pPr>
            <a:r>
              <a:rPr lang="da-DK" sz="3000" dirty="0">
                <a:latin typeface="Calibri" panose="020F0502020204030204" pitchFamily="34" charset="0"/>
                <a:cs typeface="Calibri" panose="020F0502020204030204" pitchFamily="34" charset="0"/>
              </a:rPr>
              <a:t>Arbejdsgiver har overordnet ansvar for at tage hånd om problemet, hvis der er en kendt risiko for vold på </a:t>
            </a:r>
            <a:br>
              <a:rPr lang="da-DK" sz="3000" dirty="0">
                <a:latin typeface="Calibri" panose="020F0502020204030204" pitchFamily="34" charset="0"/>
                <a:cs typeface="Calibri" panose="020F0502020204030204" pitchFamily="34" charset="0"/>
              </a:rPr>
            </a:br>
            <a:r>
              <a:rPr lang="da-DK" sz="3000" dirty="0">
                <a:latin typeface="Calibri" panose="020F0502020204030204" pitchFamily="34" charset="0"/>
                <a:cs typeface="Calibri" panose="020F0502020204030204" pitchFamily="34" charset="0"/>
              </a:rPr>
              <a:t>arbejdspladsen.</a:t>
            </a:r>
          </a:p>
          <a:p>
            <a:pPr>
              <a:lnSpc>
                <a:spcPct val="120000"/>
              </a:lnSpc>
            </a:pPr>
            <a:endParaRPr lang="da-DK" sz="3000" dirty="0">
              <a:latin typeface="Calibri" panose="020F0502020204030204" pitchFamily="34" charset="0"/>
              <a:cs typeface="Calibri" panose="020F0502020204030204" pitchFamily="34" charset="0"/>
            </a:endParaRPr>
          </a:p>
          <a:p>
            <a:pPr>
              <a:lnSpc>
                <a:spcPct val="120000"/>
              </a:lnSpc>
            </a:pPr>
            <a:r>
              <a:rPr lang="da-DK" sz="3000" dirty="0">
                <a:latin typeface="Calibri" panose="020F0502020204030204" pitchFamily="34" charset="0"/>
                <a:cs typeface="Calibri" panose="020F0502020204030204" pitchFamily="34" charset="0"/>
              </a:rPr>
              <a:t>Reglerne gælder: vold </a:t>
            </a:r>
            <a:r>
              <a:rPr lang="da-DK" sz="3000" b="1" dirty="0">
                <a:latin typeface="Calibri" panose="020F0502020204030204" pitchFamily="34" charset="0"/>
                <a:cs typeface="Calibri" panose="020F0502020204030204" pitchFamily="34" charset="0"/>
              </a:rPr>
              <a:t>på</a:t>
            </a:r>
            <a:r>
              <a:rPr lang="da-DK" sz="3000" dirty="0">
                <a:latin typeface="Calibri" panose="020F0502020204030204" pitchFamily="34" charset="0"/>
                <a:cs typeface="Calibri" panose="020F0502020204030204" pitchFamily="34" charset="0"/>
              </a:rPr>
              <a:t> arbejdspladsen og </a:t>
            </a:r>
            <a:r>
              <a:rPr lang="da-DK" sz="3000" b="1" dirty="0">
                <a:latin typeface="Calibri" panose="020F0502020204030204" pitchFamily="34" charset="0"/>
                <a:cs typeface="Calibri" panose="020F0502020204030204" pitchFamily="34" charset="0"/>
              </a:rPr>
              <a:t>uden for </a:t>
            </a:r>
            <a:r>
              <a:rPr lang="da-DK" sz="3000" dirty="0">
                <a:latin typeface="Calibri" panose="020F0502020204030204" pitchFamily="34" charset="0"/>
                <a:cs typeface="Calibri" panose="020F0502020204030204" pitchFamily="34" charset="0"/>
              </a:rPr>
              <a:t>den faste arbejdsplads samt arbejdsrelateret vold </a:t>
            </a:r>
            <a:r>
              <a:rPr lang="da-DK" sz="3000" b="1" dirty="0">
                <a:latin typeface="Calibri" panose="020F0502020204030204" pitchFamily="34" charset="0"/>
                <a:cs typeface="Calibri" panose="020F0502020204030204" pitchFamily="34" charset="0"/>
              </a:rPr>
              <a:t>uden for</a:t>
            </a:r>
            <a:r>
              <a:rPr lang="da-DK" sz="3000" dirty="0">
                <a:latin typeface="Calibri" panose="020F0502020204030204" pitchFamily="34" charset="0"/>
                <a:cs typeface="Calibri" panose="020F0502020204030204" pitchFamily="34" charset="0"/>
              </a:rPr>
              <a:t> arbejdstid.</a:t>
            </a:r>
          </a:p>
          <a:p>
            <a:pPr>
              <a:lnSpc>
                <a:spcPct val="120000"/>
              </a:lnSpc>
            </a:pPr>
            <a:endParaRPr lang="da-DK" dirty="0">
              <a:latin typeface="Klavika Light" panose="020B0506040000020004"/>
            </a:endParaRPr>
          </a:p>
          <a:p>
            <a:pPr>
              <a:lnSpc>
                <a:spcPct val="120000"/>
              </a:lnSpc>
            </a:pPr>
            <a:endParaRPr lang="da-DK" dirty="0">
              <a:latin typeface="Klavika Light" panose="020B0506040000020004"/>
            </a:endParaRPr>
          </a:p>
          <a:p>
            <a:endParaRPr lang="da-DK" dirty="0">
              <a:latin typeface="Klavika Light" panose="020B0506040000020004"/>
            </a:endParaRPr>
          </a:p>
        </p:txBody>
      </p:sp>
    </p:spTree>
    <p:extLst>
      <p:ext uri="{BB962C8B-B14F-4D97-AF65-F5344CB8AC3E}">
        <p14:creationId xmlns:p14="http://schemas.microsoft.com/office/powerpoint/2010/main" val="363963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felt 7">
            <a:extLst>
              <a:ext uri="{FF2B5EF4-FFF2-40B4-BE49-F238E27FC236}">
                <a16:creationId xmlns:a16="http://schemas.microsoft.com/office/drawing/2014/main" id="{EA90A71D-4B2E-076E-A229-640FDAC3649A}"/>
              </a:ext>
            </a:extLst>
          </p:cNvPr>
          <p:cNvSpPr txBox="1"/>
          <p:nvPr/>
        </p:nvSpPr>
        <p:spPr>
          <a:xfrm>
            <a:off x="329716" y="1083622"/>
            <a:ext cx="5622850" cy="1815882"/>
          </a:xfrm>
          <a:prstGeom prst="rect">
            <a:avLst/>
          </a:prstGeom>
          <a:noFill/>
        </p:spPr>
        <p:txBody>
          <a:bodyPr wrap="square" rtlCol="0">
            <a:spAutoFit/>
          </a:bodyPr>
          <a:lstStyle/>
          <a:p>
            <a:r>
              <a:rPr lang="da-DK" sz="2800">
                <a:latin typeface="Calibri" panose="020F0502020204030204" pitchFamily="34" charset="0"/>
                <a:cs typeface="Calibri" panose="020F0502020204030204" pitchFamily="34" charset="0"/>
              </a:rPr>
              <a:t>Lovgivningen omfatter både </a:t>
            </a:r>
            <a:r>
              <a:rPr lang="da-DK" sz="2800" b="1">
                <a:latin typeface="Calibri" panose="020F0502020204030204" pitchFamily="34" charset="0"/>
                <a:cs typeface="Calibri" panose="020F0502020204030204" pitchFamily="34" charset="0"/>
              </a:rPr>
              <a:t>fysisk</a:t>
            </a:r>
            <a:r>
              <a:rPr lang="da-DK" sz="2800">
                <a:latin typeface="Calibri" panose="020F0502020204030204" pitchFamily="34" charset="0"/>
                <a:cs typeface="Calibri" panose="020F0502020204030204" pitchFamily="34" charset="0"/>
              </a:rPr>
              <a:t> og </a:t>
            </a:r>
            <a:r>
              <a:rPr lang="da-DK" sz="2800" b="1">
                <a:latin typeface="Calibri" panose="020F0502020204030204" pitchFamily="34" charset="0"/>
                <a:cs typeface="Calibri" panose="020F0502020204030204" pitchFamily="34" charset="0"/>
              </a:rPr>
              <a:t>psykisk</a:t>
            </a:r>
            <a:r>
              <a:rPr lang="da-DK" sz="2800">
                <a:latin typeface="Calibri" panose="020F0502020204030204" pitchFamily="34" charset="0"/>
                <a:cs typeface="Calibri" panose="020F0502020204030204" pitchFamily="34" charset="0"/>
              </a:rPr>
              <a:t> vold fra borger mod ansatte</a:t>
            </a:r>
          </a:p>
          <a:p>
            <a:endParaRPr lang="da-DK" sz="2800">
              <a:latin typeface="Calibri" panose="020F0502020204030204" pitchFamily="34" charset="0"/>
              <a:cs typeface="Calibri" panose="020F0502020204030204" pitchFamily="34" charset="0"/>
            </a:endParaRPr>
          </a:p>
          <a:p>
            <a:endParaRPr lang="da-DK" sz="2800">
              <a:latin typeface="Calibri" panose="020F0502020204030204" pitchFamily="34" charset="0"/>
              <a:cs typeface="Calibri" panose="020F0502020204030204" pitchFamily="34" charset="0"/>
            </a:endParaRPr>
          </a:p>
        </p:txBody>
      </p:sp>
      <p:sp>
        <p:nvSpPr>
          <p:cNvPr id="3" name="Titel 2">
            <a:extLst>
              <a:ext uri="{FF2B5EF4-FFF2-40B4-BE49-F238E27FC236}">
                <a16:creationId xmlns:a16="http://schemas.microsoft.com/office/drawing/2014/main" id="{C321B2B5-AF3C-FE06-F005-701ED0202897}"/>
              </a:ext>
            </a:extLst>
          </p:cNvPr>
          <p:cNvSpPr>
            <a:spLocks noGrp="1"/>
          </p:cNvSpPr>
          <p:nvPr>
            <p:ph type="title"/>
          </p:nvPr>
        </p:nvSpPr>
        <p:spPr>
          <a:xfrm>
            <a:off x="329715" y="332656"/>
            <a:ext cx="9870741" cy="790244"/>
          </a:xfrm>
        </p:spPr>
        <p:txBody>
          <a:bodyPr/>
          <a:lstStyle/>
          <a:p>
            <a:r>
              <a:rPr lang="da-DK" sz="4000" b="1">
                <a:latin typeface="Calibri" panose="020F0502020204030204" pitchFamily="34" charset="0"/>
                <a:cs typeface="Calibri" panose="020F0502020204030204" pitchFamily="34" charset="0"/>
              </a:rPr>
              <a:t>Hvad er ”vold”?</a:t>
            </a:r>
          </a:p>
        </p:txBody>
      </p:sp>
      <p:pic>
        <p:nvPicPr>
          <p:cNvPr id="6" name="Billede 5">
            <a:extLst>
              <a:ext uri="{FF2B5EF4-FFF2-40B4-BE49-F238E27FC236}">
                <a16:creationId xmlns:a16="http://schemas.microsoft.com/office/drawing/2014/main" id="{F22FD11A-E6C3-F196-20AF-231D85AB6BC8}"/>
              </a:ext>
            </a:extLst>
          </p:cNvPr>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5003980" y="2378097"/>
            <a:ext cx="1315494" cy="1315494"/>
          </a:xfrm>
          <a:prstGeom prst="rect">
            <a:avLst/>
          </a:prstGeom>
        </p:spPr>
      </p:pic>
      <p:cxnSp>
        <p:nvCxnSpPr>
          <p:cNvPr id="15" name="Lige forbindelse 14">
            <a:extLst>
              <a:ext uri="{FF2B5EF4-FFF2-40B4-BE49-F238E27FC236}">
                <a16:creationId xmlns:a16="http://schemas.microsoft.com/office/drawing/2014/main" id="{E2183813-BB61-A073-36E0-E815419A3BDA}"/>
              </a:ext>
            </a:extLst>
          </p:cNvPr>
          <p:cNvCxnSpPr>
            <a:cxnSpLocks/>
            <a:endCxn id="16" idx="0"/>
          </p:cNvCxnSpPr>
          <p:nvPr/>
        </p:nvCxnSpPr>
        <p:spPr>
          <a:xfrm flipH="1">
            <a:off x="1546636" y="3691187"/>
            <a:ext cx="4094093" cy="1011436"/>
          </a:xfrm>
          <a:prstGeom prst="line">
            <a:avLst/>
          </a:prstGeom>
        </p:spPr>
        <p:style>
          <a:lnRef idx="1">
            <a:schemeClr val="dk1"/>
          </a:lnRef>
          <a:fillRef idx="0">
            <a:schemeClr val="dk1"/>
          </a:fillRef>
          <a:effectRef idx="0">
            <a:schemeClr val="dk1"/>
          </a:effectRef>
          <a:fontRef idx="minor">
            <a:schemeClr val="tx1"/>
          </a:fontRef>
        </p:style>
      </p:cxnSp>
      <p:sp>
        <p:nvSpPr>
          <p:cNvPr id="16" name="Tekstfelt 15">
            <a:extLst>
              <a:ext uri="{FF2B5EF4-FFF2-40B4-BE49-F238E27FC236}">
                <a16:creationId xmlns:a16="http://schemas.microsoft.com/office/drawing/2014/main" id="{8115F74E-B4D8-FE3E-EBA8-49B553AB0FDE}"/>
              </a:ext>
            </a:extLst>
          </p:cNvPr>
          <p:cNvSpPr txBox="1"/>
          <p:nvPr/>
        </p:nvSpPr>
        <p:spPr>
          <a:xfrm>
            <a:off x="268203" y="4702623"/>
            <a:ext cx="2556865" cy="442674"/>
          </a:xfrm>
          <a:prstGeom prst="flowChartAlternateProcess">
            <a:avLst/>
          </a:prstGeom>
          <a:solidFill>
            <a:srgbClr val="5C2483"/>
          </a:solidFill>
        </p:spPr>
        <p:txBody>
          <a:bodyPr wrap="square" rtlCol="0">
            <a:spAutoFit/>
          </a:bodyPr>
          <a:lstStyle/>
          <a:p>
            <a:pPr algn="ctr"/>
            <a:r>
              <a:rPr lang="da-DK" sz="2000">
                <a:solidFill>
                  <a:schemeClr val="bg1"/>
                </a:solidFill>
              </a:rPr>
              <a:t>I det fysiske møde</a:t>
            </a:r>
          </a:p>
        </p:txBody>
      </p:sp>
      <p:sp>
        <p:nvSpPr>
          <p:cNvPr id="17" name="Tekstfelt 16">
            <a:extLst>
              <a:ext uri="{FF2B5EF4-FFF2-40B4-BE49-F238E27FC236}">
                <a16:creationId xmlns:a16="http://schemas.microsoft.com/office/drawing/2014/main" id="{FBC7FF31-A12C-76B9-738A-41E7815A13AC}"/>
              </a:ext>
            </a:extLst>
          </p:cNvPr>
          <p:cNvSpPr txBox="1"/>
          <p:nvPr/>
        </p:nvSpPr>
        <p:spPr>
          <a:xfrm>
            <a:off x="2195962" y="5553041"/>
            <a:ext cx="2903729" cy="442674"/>
          </a:xfrm>
          <a:prstGeom prst="flowChartAlternateProcess">
            <a:avLst/>
          </a:prstGeom>
          <a:solidFill>
            <a:srgbClr val="C8D400"/>
          </a:solidFill>
        </p:spPr>
        <p:txBody>
          <a:bodyPr wrap="square" rtlCol="0">
            <a:spAutoFit/>
          </a:bodyPr>
          <a:lstStyle/>
          <a:p>
            <a:pPr algn="ctr"/>
            <a:r>
              <a:rPr lang="da-DK" sz="2000">
                <a:solidFill>
                  <a:schemeClr val="bg1"/>
                </a:solidFill>
              </a:rPr>
              <a:t>I telefonisk kontakt</a:t>
            </a:r>
          </a:p>
        </p:txBody>
      </p:sp>
      <p:sp>
        <p:nvSpPr>
          <p:cNvPr id="18" name="Tekstfelt 17">
            <a:extLst>
              <a:ext uri="{FF2B5EF4-FFF2-40B4-BE49-F238E27FC236}">
                <a16:creationId xmlns:a16="http://schemas.microsoft.com/office/drawing/2014/main" id="{416730D3-E5DA-C623-0ACE-F3E1575A681A}"/>
              </a:ext>
            </a:extLst>
          </p:cNvPr>
          <p:cNvSpPr txBox="1"/>
          <p:nvPr/>
        </p:nvSpPr>
        <p:spPr>
          <a:xfrm>
            <a:off x="4973937" y="4893225"/>
            <a:ext cx="3373261" cy="442674"/>
          </a:xfrm>
          <a:prstGeom prst="flowChartAlternateProcess">
            <a:avLst/>
          </a:prstGeom>
          <a:solidFill>
            <a:srgbClr val="680F3F"/>
          </a:solidFill>
        </p:spPr>
        <p:txBody>
          <a:bodyPr wrap="square" rtlCol="0">
            <a:spAutoFit/>
          </a:bodyPr>
          <a:lstStyle/>
          <a:p>
            <a:r>
              <a:rPr lang="da-DK" sz="2000">
                <a:solidFill>
                  <a:schemeClr val="bg1"/>
                </a:solidFill>
              </a:rPr>
              <a:t>Digitalt i mails, chat, sms mv.</a:t>
            </a:r>
          </a:p>
        </p:txBody>
      </p:sp>
      <p:sp>
        <p:nvSpPr>
          <p:cNvPr id="19" name="Tekstfelt 18">
            <a:extLst>
              <a:ext uri="{FF2B5EF4-FFF2-40B4-BE49-F238E27FC236}">
                <a16:creationId xmlns:a16="http://schemas.microsoft.com/office/drawing/2014/main" id="{104F3293-29F8-717F-3A4F-3372F7C6ABD8}"/>
              </a:ext>
            </a:extLst>
          </p:cNvPr>
          <p:cNvSpPr txBox="1"/>
          <p:nvPr/>
        </p:nvSpPr>
        <p:spPr>
          <a:xfrm>
            <a:off x="8822774" y="5382781"/>
            <a:ext cx="3013213" cy="783193"/>
          </a:xfrm>
          <a:prstGeom prst="flowChartAlternateProcess">
            <a:avLst/>
          </a:prstGeom>
          <a:solidFill>
            <a:srgbClr val="9CCEDB"/>
          </a:solidFill>
        </p:spPr>
        <p:txBody>
          <a:bodyPr wrap="square" rtlCol="0">
            <a:spAutoFit/>
          </a:bodyPr>
          <a:lstStyle/>
          <a:p>
            <a:r>
              <a:rPr lang="da-DK" sz="2000">
                <a:solidFill>
                  <a:schemeClr val="bg1"/>
                </a:solidFill>
              </a:rPr>
              <a:t>På sociale medier, lukkede online fora mv.</a:t>
            </a:r>
          </a:p>
        </p:txBody>
      </p:sp>
      <p:cxnSp>
        <p:nvCxnSpPr>
          <p:cNvPr id="21" name="Lige forbindelse 20">
            <a:extLst>
              <a:ext uri="{FF2B5EF4-FFF2-40B4-BE49-F238E27FC236}">
                <a16:creationId xmlns:a16="http://schemas.microsoft.com/office/drawing/2014/main" id="{D72BA28F-C251-94E8-727C-DB0B1080ED15}"/>
              </a:ext>
            </a:extLst>
          </p:cNvPr>
          <p:cNvCxnSpPr>
            <a:cxnSpLocks/>
            <a:endCxn id="17" idx="0"/>
          </p:cNvCxnSpPr>
          <p:nvPr/>
        </p:nvCxnSpPr>
        <p:spPr>
          <a:xfrm flipH="1">
            <a:off x="3647827" y="3722237"/>
            <a:ext cx="1938759" cy="1830804"/>
          </a:xfrm>
          <a:prstGeom prst="line">
            <a:avLst/>
          </a:prstGeom>
        </p:spPr>
        <p:style>
          <a:lnRef idx="1">
            <a:schemeClr val="dk1"/>
          </a:lnRef>
          <a:fillRef idx="0">
            <a:schemeClr val="dk1"/>
          </a:fillRef>
          <a:effectRef idx="0">
            <a:schemeClr val="dk1"/>
          </a:effectRef>
          <a:fontRef idx="minor">
            <a:schemeClr val="tx1"/>
          </a:fontRef>
        </p:style>
      </p:cxnSp>
      <p:cxnSp>
        <p:nvCxnSpPr>
          <p:cNvPr id="23" name="Lige forbindelse 22">
            <a:extLst>
              <a:ext uri="{FF2B5EF4-FFF2-40B4-BE49-F238E27FC236}">
                <a16:creationId xmlns:a16="http://schemas.microsoft.com/office/drawing/2014/main" id="{20C9D9AA-7006-3E33-EEFE-AA4B5C074EF1}"/>
              </a:ext>
            </a:extLst>
          </p:cNvPr>
          <p:cNvCxnSpPr>
            <a:cxnSpLocks/>
            <a:stCxn id="6" idx="2"/>
            <a:endCxn id="18" idx="0"/>
          </p:cNvCxnSpPr>
          <p:nvPr/>
        </p:nvCxnSpPr>
        <p:spPr>
          <a:xfrm>
            <a:off x="5661727" y="3693591"/>
            <a:ext cx="998841" cy="1199634"/>
          </a:xfrm>
          <a:prstGeom prst="line">
            <a:avLst/>
          </a:prstGeom>
        </p:spPr>
        <p:style>
          <a:lnRef idx="1">
            <a:schemeClr val="dk1"/>
          </a:lnRef>
          <a:fillRef idx="0">
            <a:schemeClr val="dk1"/>
          </a:fillRef>
          <a:effectRef idx="0">
            <a:schemeClr val="dk1"/>
          </a:effectRef>
          <a:fontRef idx="minor">
            <a:schemeClr val="tx1"/>
          </a:fontRef>
        </p:style>
      </p:cxnSp>
      <p:cxnSp>
        <p:nvCxnSpPr>
          <p:cNvPr id="25" name="Lige forbindelse 24">
            <a:extLst>
              <a:ext uri="{FF2B5EF4-FFF2-40B4-BE49-F238E27FC236}">
                <a16:creationId xmlns:a16="http://schemas.microsoft.com/office/drawing/2014/main" id="{DC04BD91-2184-079C-E44D-ADC5816B42F9}"/>
              </a:ext>
            </a:extLst>
          </p:cNvPr>
          <p:cNvCxnSpPr>
            <a:cxnSpLocks/>
            <a:stCxn id="6" idx="2"/>
            <a:endCxn id="19" idx="0"/>
          </p:cNvCxnSpPr>
          <p:nvPr/>
        </p:nvCxnSpPr>
        <p:spPr>
          <a:xfrm>
            <a:off x="5661727" y="3693591"/>
            <a:ext cx="4667654" cy="1689190"/>
          </a:xfrm>
          <a:prstGeom prst="line">
            <a:avLst/>
          </a:prstGeom>
        </p:spPr>
        <p:style>
          <a:lnRef idx="1">
            <a:schemeClr val="dk1"/>
          </a:lnRef>
          <a:fillRef idx="0">
            <a:schemeClr val="dk1"/>
          </a:fillRef>
          <a:effectRef idx="0">
            <a:schemeClr val="dk1"/>
          </a:effectRef>
          <a:fontRef idx="minor">
            <a:schemeClr val="tx1"/>
          </a:fontRef>
        </p:style>
      </p:cxnSp>
      <p:sp>
        <p:nvSpPr>
          <p:cNvPr id="2" name="Rektangel 1">
            <a:extLst>
              <a:ext uri="{FF2B5EF4-FFF2-40B4-BE49-F238E27FC236}">
                <a16:creationId xmlns:a16="http://schemas.microsoft.com/office/drawing/2014/main" id="{9B2480CE-7F74-E876-32BB-39B9D2C2C335}"/>
              </a:ext>
            </a:extLst>
          </p:cNvPr>
          <p:cNvSpPr/>
          <p:nvPr/>
        </p:nvSpPr>
        <p:spPr>
          <a:xfrm>
            <a:off x="696624" y="2450363"/>
            <a:ext cx="4094093" cy="150813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a-DK" sz="2200" b="1">
                <a:solidFill>
                  <a:schemeClr val="tx1"/>
                </a:solidFill>
              </a:rPr>
              <a:t>Fysisk vold</a:t>
            </a:r>
            <a:r>
              <a:rPr lang="da-DK" sz="2200">
                <a:solidFill>
                  <a:schemeClr val="tx1"/>
                </a:solidFill>
              </a:rPr>
              <a:t>: Angreb mod krop, som  overfald, spark, slag, skub, bud, spyt, kast med genstand</a:t>
            </a:r>
          </a:p>
        </p:txBody>
      </p:sp>
      <p:sp>
        <p:nvSpPr>
          <p:cNvPr id="5" name="Rektangel 4">
            <a:extLst>
              <a:ext uri="{FF2B5EF4-FFF2-40B4-BE49-F238E27FC236}">
                <a16:creationId xmlns:a16="http://schemas.microsoft.com/office/drawing/2014/main" id="{E823BD58-D65A-9DE0-47D0-1272BCC8A5C8}"/>
              </a:ext>
            </a:extLst>
          </p:cNvPr>
          <p:cNvSpPr/>
          <p:nvPr/>
        </p:nvSpPr>
        <p:spPr>
          <a:xfrm>
            <a:off x="7230999" y="782860"/>
            <a:ext cx="4697697" cy="35105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a-DK" sz="2200" b="1">
                <a:solidFill>
                  <a:schemeClr val="tx1"/>
                </a:solidFill>
              </a:rPr>
              <a:t>Psykisk vold</a:t>
            </a:r>
            <a:r>
              <a:rPr lang="da-DK" sz="2200">
                <a:solidFill>
                  <a:schemeClr val="tx1"/>
                </a:solidFill>
              </a:rPr>
              <a:t>: </a:t>
            </a:r>
          </a:p>
          <a:p>
            <a:pPr marL="285750" indent="-285750">
              <a:buFont typeface="Arial" panose="020B0604020202020204" pitchFamily="34" charset="0"/>
              <a:buChar char="•"/>
            </a:pPr>
            <a:r>
              <a:rPr lang="da-DK" sz="2200">
                <a:solidFill>
                  <a:schemeClr val="tx1"/>
                </a:solidFill>
              </a:rPr>
              <a:t>Direkte trusler, der angår ansattes sikkerhed fx trusler om vold mod medarbejderen, dennes familie, venner eller ejendele</a:t>
            </a:r>
          </a:p>
          <a:p>
            <a:pPr marL="285750" indent="-285750">
              <a:buFont typeface="Arial" panose="020B0604020202020204" pitchFamily="34" charset="0"/>
              <a:buChar char="•"/>
            </a:pPr>
            <a:r>
              <a:rPr lang="da-DK" sz="2200">
                <a:solidFill>
                  <a:schemeClr val="tx1"/>
                </a:solidFill>
              </a:rPr>
              <a:t>Anden krænkende adfærd fx (seksuel) chikane, ydmygelse, forhånelse eller diskriminerende udsagn</a:t>
            </a:r>
          </a:p>
        </p:txBody>
      </p:sp>
    </p:spTree>
    <p:extLst>
      <p:ext uri="{BB962C8B-B14F-4D97-AF65-F5344CB8AC3E}">
        <p14:creationId xmlns:p14="http://schemas.microsoft.com/office/powerpoint/2010/main" val="1463815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5CEFD7D-C063-E9E0-5748-4723EEB99157}"/>
              </a:ext>
            </a:extLst>
          </p:cNvPr>
          <p:cNvSpPr>
            <a:spLocks noGrp="1"/>
          </p:cNvSpPr>
          <p:nvPr>
            <p:ph type="title"/>
          </p:nvPr>
        </p:nvSpPr>
        <p:spPr>
          <a:xfrm>
            <a:off x="451413" y="332656"/>
            <a:ext cx="6481822" cy="790244"/>
          </a:xfrm>
        </p:spPr>
        <p:txBody>
          <a:bodyPr/>
          <a:lstStyle/>
          <a:p>
            <a:r>
              <a:rPr lang="da-DK" sz="4000" b="1">
                <a:latin typeface="Calibri" panose="020F0502020204030204" pitchFamily="34" charset="0"/>
                <a:cs typeface="Calibri" panose="020F0502020204030204" pitchFamily="34" charset="0"/>
              </a:rPr>
              <a:t>Særligt om digital chikane</a:t>
            </a:r>
          </a:p>
        </p:txBody>
      </p:sp>
      <p:pic>
        <p:nvPicPr>
          <p:cNvPr id="5" name="Billede 4">
            <a:extLst>
              <a:ext uri="{FF2B5EF4-FFF2-40B4-BE49-F238E27FC236}">
                <a16:creationId xmlns:a16="http://schemas.microsoft.com/office/drawing/2014/main" id="{52C43715-868B-1FA7-8F07-0F39A648E0A3}"/>
              </a:ext>
            </a:extLst>
          </p:cNvPr>
          <p:cNvPicPr>
            <a:picLocks noChangeAspect="1"/>
          </p:cNvPicPr>
          <p:nvPr/>
        </p:nvPicPr>
        <p:blipFill>
          <a:blip r:embed="rId3">
            <a:alphaModFix amt="35000"/>
          </a:blip>
          <a:stretch>
            <a:fillRect/>
          </a:stretch>
        </p:blipFill>
        <p:spPr>
          <a:xfrm>
            <a:off x="7447425" y="1449238"/>
            <a:ext cx="4293162" cy="3820709"/>
          </a:xfrm>
          <a:prstGeom prst="rect">
            <a:avLst/>
          </a:prstGeom>
        </p:spPr>
      </p:pic>
      <p:pic>
        <p:nvPicPr>
          <p:cNvPr id="7" name="Billede 6">
            <a:extLst>
              <a:ext uri="{FF2B5EF4-FFF2-40B4-BE49-F238E27FC236}">
                <a16:creationId xmlns:a16="http://schemas.microsoft.com/office/drawing/2014/main" id="{B18D8FB0-65A1-858E-29D1-A6CDFFC98AB9}"/>
              </a:ext>
            </a:extLst>
          </p:cNvPr>
          <p:cNvPicPr>
            <a:picLocks noChangeAspect="1"/>
          </p:cNvPicPr>
          <p:nvPr/>
        </p:nvPicPr>
        <p:blipFill>
          <a:blip r:embed="rId4"/>
          <a:stretch>
            <a:fillRect/>
          </a:stretch>
        </p:blipFill>
        <p:spPr>
          <a:xfrm>
            <a:off x="451413" y="1449238"/>
            <a:ext cx="6767593" cy="4564359"/>
          </a:xfrm>
          <a:prstGeom prst="rect">
            <a:avLst/>
          </a:prstGeom>
          <a:ln>
            <a:solidFill>
              <a:schemeClr val="bg1">
                <a:lumMod val="75000"/>
              </a:schemeClr>
            </a:solidFill>
          </a:ln>
        </p:spPr>
      </p:pic>
    </p:spTree>
    <p:extLst>
      <p:ext uri="{BB962C8B-B14F-4D97-AF65-F5344CB8AC3E}">
        <p14:creationId xmlns:p14="http://schemas.microsoft.com/office/powerpoint/2010/main" val="1451033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5CEFD7D-C063-E9E0-5748-4723EEB99157}"/>
              </a:ext>
            </a:extLst>
          </p:cNvPr>
          <p:cNvSpPr>
            <a:spLocks noGrp="1"/>
          </p:cNvSpPr>
          <p:nvPr>
            <p:ph type="title"/>
          </p:nvPr>
        </p:nvSpPr>
        <p:spPr>
          <a:xfrm>
            <a:off x="451413" y="332656"/>
            <a:ext cx="6481822" cy="790244"/>
          </a:xfrm>
        </p:spPr>
        <p:txBody>
          <a:bodyPr/>
          <a:lstStyle/>
          <a:p>
            <a:r>
              <a:rPr lang="da-DK" sz="4000" b="1">
                <a:latin typeface="Calibri" panose="020F0502020204030204" pitchFamily="34" charset="0"/>
                <a:cs typeface="Calibri" panose="020F0502020204030204" pitchFamily="34" charset="0"/>
              </a:rPr>
              <a:t>Særligt om digital chikane</a:t>
            </a:r>
          </a:p>
        </p:txBody>
      </p:sp>
      <p:pic>
        <p:nvPicPr>
          <p:cNvPr id="5" name="Billede 4">
            <a:extLst>
              <a:ext uri="{FF2B5EF4-FFF2-40B4-BE49-F238E27FC236}">
                <a16:creationId xmlns:a16="http://schemas.microsoft.com/office/drawing/2014/main" id="{52C43715-868B-1FA7-8F07-0F39A648E0A3}"/>
              </a:ext>
            </a:extLst>
          </p:cNvPr>
          <p:cNvPicPr>
            <a:picLocks noChangeAspect="1"/>
          </p:cNvPicPr>
          <p:nvPr/>
        </p:nvPicPr>
        <p:blipFill>
          <a:blip r:embed="rId3">
            <a:alphaModFix amt="35000"/>
          </a:blip>
          <a:stretch>
            <a:fillRect/>
          </a:stretch>
        </p:blipFill>
        <p:spPr>
          <a:xfrm>
            <a:off x="7338236" y="1435914"/>
            <a:ext cx="4564572" cy="4062250"/>
          </a:xfrm>
          <a:prstGeom prst="rect">
            <a:avLst/>
          </a:prstGeom>
        </p:spPr>
      </p:pic>
      <p:sp>
        <p:nvSpPr>
          <p:cNvPr id="8" name="Tekstfelt 7">
            <a:extLst>
              <a:ext uri="{FF2B5EF4-FFF2-40B4-BE49-F238E27FC236}">
                <a16:creationId xmlns:a16="http://schemas.microsoft.com/office/drawing/2014/main" id="{CC99B8A1-7E60-50CF-1532-A7B2E301BD5E}"/>
              </a:ext>
            </a:extLst>
          </p:cNvPr>
          <p:cNvSpPr txBox="1"/>
          <p:nvPr/>
        </p:nvSpPr>
        <p:spPr>
          <a:xfrm>
            <a:off x="783094" y="1786510"/>
            <a:ext cx="6293573" cy="3711654"/>
          </a:xfrm>
          <a:prstGeom prst="flowChartAlternateProcess">
            <a:avLst/>
          </a:prstGeom>
          <a:solidFill>
            <a:srgbClr val="B0D8E2"/>
          </a:solidFill>
        </p:spPr>
        <p:txBody>
          <a:bodyPr wrap="square" rtlCol="0">
            <a:spAutoFit/>
          </a:bodyPr>
          <a:lstStyle/>
          <a:p>
            <a:endParaRPr lang="da-DK" sz="2400"/>
          </a:p>
          <a:p>
            <a:pPr lvl="1"/>
            <a:r>
              <a:rPr lang="da-DK" sz="2800" b="1"/>
              <a:t>Tag stilling til:</a:t>
            </a:r>
          </a:p>
          <a:p>
            <a:pPr marL="742950" lvl="1" indent="-285750">
              <a:buFontTx/>
              <a:buChar char="-"/>
            </a:pPr>
            <a:r>
              <a:rPr lang="da-DK" sz="2800" i="1"/>
              <a:t>Hvordan kan I forebygge og håndtere digital chikane hos jer?</a:t>
            </a:r>
          </a:p>
          <a:p>
            <a:pPr marL="742950" lvl="1" indent="-285750">
              <a:buFontTx/>
              <a:buChar char="-"/>
            </a:pPr>
            <a:r>
              <a:rPr lang="da-DK" sz="2800" i="1"/>
              <a:t>Hvordan støtter I medarbejdere, som alligevel oplever digital chikane?</a:t>
            </a:r>
          </a:p>
          <a:p>
            <a:pPr marL="285750" indent="-285750">
              <a:buFontTx/>
              <a:buChar char="-"/>
            </a:pPr>
            <a:endParaRPr lang="da-DK" sz="2000"/>
          </a:p>
        </p:txBody>
      </p:sp>
    </p:spTree>
    <p:extLst>
      <p:ext uri="{BB962C8B-B14F-4D97-AF65-F5344CB8AC3E}">
        <p14:creationId xmlns:p14="http://schemas.microsoft.com/office/powerpoint/2010/main" val="4257827037"/>
      </p:ext>
    </p:extLst>
  </p:cSld>
  <p:clrMapOvr>
    <a:masterClrMapping/>
  </p:clrMapOvr>
</p:sld>
</file>

<file path=ppt/theme/theme1.xml><?xml version="1.0" encoding="utf-8"?>
<a:theme xmlns:a="http://schemas.openxmlformats.org/drawingml/2006/main" name="Præsentation_3BAR">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FA" id="{2E546E74-BB04-4FDB-969C-C075EAD055A7}" vid="{19B6A7E3-1FC7-4138-AEE4-130C7E912DE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614753d-56ab-4c42-bab7-4ccb035b48f7" xsi:nil="true"/>
    <lcf76f155ced4ddcb4097134ff3c332f xmlns="92ecdea6-df05-4245-ad13-a4e077775315">
      <Terms xmlns="http://schemas.microsoft.com/office/infopath/2007/PartnerControls"/>
    </lcf76f155ced4ddcb4097134ff3c332f>
    <SharedWithUsers xmlns="f614753d-56ab-4c42-bab7-4ccb035b48f7">
      <UserInfo>
        <DisplayName>Mille Trøst Simonsen</DisplayName>
        <AccountId>56</AccountId>
        <AccountType/>
      </UserInfo>
      <UserInfo>
        <DisplayName>Nete Veje</DisplayName>
        <AccountId>64</AccountId>
        <AccountType/>
      </UserInfo>
      <UserInfo>
        <DisplayName>Sabine Brix Mølgaard</DisplayName>
        <AccountId>58</AccountId>
        <AccountType/>
      </UserInfo>
      <UserInfo>
        <DisplayName>Lise Keller</DisplayName>
        <AccountId>59</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CD202172A6954408F5BE23ABD884B73" ma:contentTypeVersion="14" ma:contentTypeDescription="Create a new document." ma:contentTypeScope="" ma:versionID="7b1fd188986fbc50c1c967b889c2e99d">
  <xsd:schema xmlns:xsd="http://www.w3.org/2001/XMLSchema" xmlns:xs="http://www.w3.org/2001/XMLSchema" xmlns:p="http://schemas.microsoft.com/office/2006/metadata/properties" xmlns:ns2="92ecdea6-df05-4245-ad13-a4e077775315" xmlns:ns3="f614753d-56ab-4c42-bab7-4ccb035b48f7" targetNamespace="http://schemas.microsoft.com/office/2006/metadata/properties" ma:root="true" ma:fieldsID="ea9f62add4862a1d5931c28dad2c3ec7" ns2:_="" ns3:_="">
    <xsd:import namespace="92ecdea6-df05-4245-ad13-a4e077775315"/>
    <xsd:import namespace="f614753d-56ab-4c42-bab7-4ccb035b48f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MediaServiceOCR"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ecdea6-df05-4245-ad13-a4e0777753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b059fb8e-7674-4007-8b0c-c8fa4fecaf58"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descriptio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Location" ma:index="17" nillable="true" ma:displayName="Location" ma:descrip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614753d-56ab-4c42-bab7-4ccb035b48f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3d46600-f5e4-4530-b8c3-cef917336838}" ma:internalName="TaxCatchAll" ma:showField="CatchAllData" ma:web="f614753d-56ab-4c42-bab7-4ccb035b48f7">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48A0B8-C77E-4C59-AD04-0946E6B8DCE3}">
  <ds:schemaRefs>
    <ds:schemaRef ds:uri="3b7ab38d-a901-4bfd-a36e-87c841cceaeb"/>
    <ds:schemaRef ds:uri="92ecdea6-df05-4245-ad13-a4e077775315"/>
    <ds:schemaRef ds:uri="a6cbc550-43e9-4722-bc68-c8561970d8e2"/>
    <ds:schemaRef ds:uri="f614753d-56ab-4c42-bab7-4ccb035b48f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261F3E4-F01F-455E-A74F-B385E06A4001}">
  <ds:schemaRefs>
    <ds:schemaRef ds:uri="92ecdea6-df05-4245-ad13-a4e077775315"/>
    <ds:schemaRef ds:uri="f614753d-56ab-4c42-bab7-4ccb035b48f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F7EC3D9-FC57-4BC6-A989-2CD6BC98C2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TA_præsentation-16-9 2017</Template>
  <TotalTime>19</TotalTime>
  <Words>4052</Words>
  <Application>Microsoft Macintosh PowerPoint</Application>
  <PresentationFormat>Widescreen</PresentationFormat>
  <Paragraphs>334</Paragraphs>
  <Slides>29</Slides>
  <Notes>28</Notes>
  <HiddenSlides>0</HiddenSlides>
  <MMClips>0</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29</vt:i4>
      </vt:variant>
    </vt:vector>
  </HeadingPairs>
  <TitlesOfParts>
    <vt:vector size="37" baseType="lpstr">
      <vt:lpstr>Arial</vt:lpstr>
      <vt:lpstr>Calibri</vt:lpstr>
      <vt:lpstr>Klavika </vt:lpstr>
      <vt:lpstr>Klavika Bold</vt:lpstr>
      <vt:lpstr>Klavika Light</vt:lpstr>
      <vt:lpstr>Segoe UI</vt:lpstr>
      <vt:lpstr>Times New Roman</vt:lpstr>
      <vt:lpstr>Præsentation_3BAR</vt:lpstr>
      <vt:lpstr>Værd at vide om arbejdsrelateret vold</vt:lpstr>
      <vt:lpstr>Indhold</vt:lpstr>
      <vt:lpstr>Målgruppen</vt:lpstr>
      <vt:lpstr>Formål</vt:lpstr>
      <vt:lpstr>Indhold og budskaber</vt:lpstr>
      <vt:lpstr>Er der regler for vold på arbejdet?</vt:lpstr>
      <vt:lpstr>Hvad er ”vold”?</vt:lpstr>
      <vt:lpstr>Særligt om digital chikane</vt:lpstr>
      <vt:lpstr>Særligt om digital chikane</vt:lpstr>
      <vt:lpstr>Inspiration til forebyggelse af digital chikane</vt:lpstr>
      <vt:lpstr>Arbejdstilsynes råd til forebyggelse af digital chikane</vt:lpstr>
      <vt:lpstr>Systematik på flere niveauer</vt:lpstr>
      <vt:lpstr>PowerPoint-præsentation</vt:lpstr>
      <vt:lpstr>Kom volden i forkøbet </vt:lpstr>
      <vt:lpstr>Fokus: Arbejd trygt ud - særlige risici ved at arbejde i borgers hjem</vt:lpstr>
      <vt:lpstr>Fokus: Det vigtige samarbejde</vt:lpstr>
      <vt:lpstr>Hvis I alligevel oplever vold</vt:lpstr>
      <vt:lpstr>Dét skal I have styr på, hvis volden rammer</vt:lpstr>
      <vt:lpstr>Tal med sidemanden</vt:lpstr>
      <vt:lpstr>Lær mere om vold</vt:lpstr>
      <vt:lpstr>Eksempler på dialogkort i spillet</vt:lpstr>
      <vt:lpstr>Dialogspil ”Tæt på vold” – how to do?</vt:lpstr>
      <vt:lpstr>Dialogspil ”Tæt på vold” – how to do?</vt:lpstr>
      <vt:lpstr>PowerPoint-præsentation</vt:lpstr>
      <vt:lpstr>Inspiration til at lære mere om vold</vt:lpstr>
      <vt:lpstr>Refleksion over læring</vt:lpstr>
      <vt:lpstr>Hvem står bag?</vt:lpstr>
      <vt:lpstr>Ikoner til at bruge frit</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Inger-Marie Wiegman</dc:creator>
  <cp:lastModifiedBy>Ida Tryg Grue</cp:lastModifiedBy>
  <cp:revision>62</cp:revision>
  <cp:lastPrinted>2022-08-24T13:52:38Z</cp:lastPrinted>
  <dcterms:created xsi:type="dcterms:W3CDTF">2020-11-12T14:54:37Z</dcterms:created>
  <dcterms:modified xsi:type="dcterms:W3CDTF">2023-11-30T09:23:19Z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1030</vt:i4>
  </property>
  <property fmtid="{D5CDD505-2E9C-101B-9397-08002B2CF9AE}" pid="3" name="_Version">
    <vt:lpwstr>12.0.4518</vt:lpwstr>
  </property>
  <property fmtid="{D5CDD505-2E9C-101B-9397-08002B2CF9AE}" pid="4" name="ContentTypeId">
    <vt:lpwstr>0x010100FCD202172A6954408F5BE23ABD884B73</vt:lpwstr>
  </property>
  <property fmtid="{D5CDD505-2E9C-101B-9397-08002B2CF9AE}" pid="5" name="MediaServiceImageTags">
    <vt:lpwstr/>
  </property>
  <property fmtid="{D5CDD505-2E9C-101B-9397-08002B2CF9AE}" pid="6" name="Order">
    <vt:r8>28716000</vt:r8>
  </property>
</Properties>
</file>