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8"/>
  </p:notesMasterIdLst>
  <p:sldIdLst>
    <p:sldId id="260" r:id="rId2"/>
    <p:sldId id="259" r:id="rId3"/>
    <p:sldId id="302" r:id="rId4"/>
    <p:sldId id="282" r:id="rId5"/>
    <p:sldId id="274" r:id="rId6"/>
    <p:sldId id="261" r:id="rId7"/>
    <p:sldId id="300" r:id="rId8"/>
    <p:sldId id="269" r:id="rId9"/>
    <p:sldId id="270" r:id="rId10"/>
    <p:sldId id="271" r:id="rId11"/>
    <p:sldId id="272" r:id="rId12"/>
    <p:sldId id="275" r:id="rId13"/>
    <p:sldId id="277" r:id="rId14"/>
    <p:sldId id="311" r:id="rId15"/>
    <p:sldId id="288" r:id="rId16"/>
    <p:sldId id="297" r:id="rId17"/>
    <p:sldId id="298" r:id="rId18"/>
    <p:sldId id="262" r:id="rId19"/>
    <p:sldId id="263" r:id="rId20"/>
    <p:sldId id="312" r:id="rId21"/>
    <p:sldId id="313" r:id="rId22"/>
    <p:sldId id="314" r:id="rId23"/>
    <p:sldId id="315" r:id="rId24"/>
    <p:sldId id="264" r:id="rId25"/>
    <p:sldId id="265" r:id="rId26"/>
    <p:sldId id="266" r:id="rId27"/>
    <p:sldId id="283" r:id="rId28"/>
    <p:sldId id="285" r:id="rId29"/>
    <p:sldId id="293" r:id="rId30"/>
    <p:sldId id="286" r:id="rId31"/>
    <p:sldId id="287" r:id="rId32"/>
    <p:sldId id="289" r:id="rId33"/>
    <p:sldId id="290" r:id="rId34"/>
    <p:sldId id="292" r:id="rId35"/>
    <p:sldId id="281" r:id="rId36"/>
    <p:sldId id="294" r:id="rId37"/>
  </p:sldIdLst>
  <p:sldSz cx="12192000" cy="6858000"/>
  <p:notesSz cx="6881813" cy="10002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e Ulk" initials="SU" lastIdx="1" clrIdx="0">
    <p:extLst>
      <p:ext uri="{19B8F6BF-5375-455C-9EA6-DF929625EA0E}">
        <p15:presenceInfo xmlns:p15="http://schemas.microsoft.com/office/powerpoint/2012/main" userId="d887acaca5d9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96" autoAdjust="0"/>
    <p:restoredTop sz="79328" autoAdjust="0"/>
  </p:normalViewPr>
  <p:slideViewPr>
    <p:cSldViewPr snapToGrid="0">
      <p:cViewPr varScale="1">
        <p:scale>
          <a:sx n="113" d="100"/>
          <a:sy n="113" d="100"/>
        </p:scale>
        <p:origin x="132" y="246"/>
      </p:cViewPr>
      <p:guideLst/>
    </p:cSldViewPr>
  </p:slideViewPr>
  <p:notesTextViewPr>
    <p:cViewPr>
      <p:scale>
        <a:sx n="1" d="1"/>
        <a:sy n="1" d="1"/>
      </p:scale>
      <p:origin x="0" y="0"/>
    </p:cViewPr>
  </p:notesTextViewPr>
  <p:sorterViewPr>
    <p:cViewPr>
      <p:scale>
        <a:sx n="100" d="100"/>
        <a:sy n="100" d="100"/>
      </p:scale>
      <p:origin x="0" y="-150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2982913" cy="501650"/>
          </a:xfrm>
          <a:prstGeom prst="rect">
            <a:avLst/>
          </a:prstGeom>
        </p:spPr>
        <p:txBody>
          <a:bodyPr vert="horz" lIns="91431" tIns="45716" rIns="91431" bIns="45716" rtlCol="0"/>
          <a:lstStyle>
            <a:lvl1pPr algn="l">
              <a:defRPr sz="1200"/>
            </a:lvl1pPr>
          </a:lstStyle>
          <a:p>
            <a:endParaRPr lang="da-DK"/>
          </a:p>
        </p:txBody>
      </p:sp>
      <p:sp>
        <p:nvSpPr>
          <p:cNvPr id="3" name="Pladsholder til dato 2"/>
          <p:cNvSpPr>
            <a:spLocks noGrp="1"/>
          </p:cNvSpPr>
          <p:nvPr>
            <p:ph type="dt" idx="1"/>
          </p:nvPr>
        </p:nvSpPr>
        <p:spPr>
          <a:xfrm>
            <a:off x="3897313" y="1"/>
            <a:ext cx="2982913" cy="501650"/>
          </a:xfrm>
          <a:prstGeom prst="rect">
            <a:avLst/>
          </a:prstGeom>
        </p:spPr>
        <p:txBody>
          <a:bodyPr vert="horz" lIns="91431" tIns="45716" rIns="91431" bIns="45716" rtlCol="0"/>
          <a:lstStyle>
            <a:lvl1pPr algn="r">
              <a:defRPr sz="1200"/>
            </a:lvl1pPr>
          </a:lstStyle>
          <a:p>
            <a:fld id="{A17BB924-E3AF-433D-9368-477D667BE01E}" type="datetimeFigureOut">
              <a:rPr lang="da-DK" smtClean="0"/>
              <a:t>30-01-2019</a:t>
            </a:fld>
            <a:endParaRPr lang="da-DK"/>
          </a:p>
        </p:txBody>
      </p:sp>
      <p:sp>
        <p:nvSpPr>
          <p:cNvPr id="4" name="Pladsholder til slidebillede 3"/>
          <p:cNvSpPr>
            <a:spLocks noGrp="1" noRot="1" noChangeAspect="1"/>
          </p:cNvSpPr>
          <p:nvPr>
            <p:ph type="sldImg" idx="2"/>
          </p:nvPr>
        </p:nvSpPr>
        <p:spPr>
          <a:xfrm>
            <a:off x="441325" y="1250950"/>
            <a:ext cx="6000750" cy="3375025"/>
          </a:xfrm>
          <a:prstGeom prst="rect">
            <a:avLst/>
          </a:prstGeom>
          <a:noFill/>
          <a:ln w="12700">
            <a:solidFill>
              <a:prstClr val="black"/>
            </a:solidFill>
          </a:ln>
        </p:spPr>
        <p:txBody>
          <a:bodyPr vert="horz" lIns="91431" tIns="45716" rIns="91431" bIns="45716" rtlCol="0" anchor="ctr"/>
          <a:lstStyle/>
          <a:p>
            <a:endParaRPr lang="da-DK"/>
          </a:p>
        </p:txBody>
      </p:sp>
      <p:sp>
        <p:nvSpPr>
          <p:cNvPr id="5" name="Pladsholder til noter 4"/>
          <p:cNvSpPr>
            <a:spLocks noGrp="1"/>
          </p:cNvSpPr>
          <p:nvPr>
            <p:ph type="body" sz="quarter" idx="3"/>
          </p:nvPr>
        </p:nvSpPr>
        <p:spPr>
          <a:xfrm>
            <a:off x="688975" y="4813300"/>
            <a:ext cx="5505450" cy="3938588"/>
          </a:xfrm>
          <a:prstGeom prst="rect">
            <a:avLst/>
          </a:prstGeom>
        </p:spPr>
        <p:txBody>
          <a:bodyPr vert="horz" lIns="91431" tIns="45716" rIns="91431" bIns="45716"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501188"/>
            <a:ext cx="2982913" cy="501650"/>
          </a:xfrm>
          <a:prstGeom prst="rect">
            <a:avLst/>
          </a:prstGeom>
        </p:spPr>
        <p:txBody>
          <a:bodyPr vert="horz" lIns="91431" tIns="45716" rIns="91431" bIns="45716" rtlCol="0" anchor="b"/>
          <a:lstStyle>
            <a:lvl1pPr algn="l">
              <a:defRPr sz="1200"/>
            </a:lvl1pPr>
          </a:lstStyle>
          <a:p>
            <a:endParaRPr lang="da-DK"/>
          </a:p>
        </p:txBody>
      </p:sp>
      <p:sp>
        <p:nvSpPr>
          <p:cNvPr id="7" name="Pladsholder til slidenummer 6"/>
          <p:cNvSpPr>
            <a:spLocks noGrp="1"/>
          </p:cNvSpPr>
          <p:nvPr>
            <p:ph type="sldNum" sz="quarter" idx="5"/>
          </p:nvPr>
        </p:nvSpPr>
        <p:spPr>
          <a:xfrm>
            <a:off x="3897313" y="9501188"/>
            <a:ext cx="2982913" cy="501650"/>
          </a:xfrm>
          <a:prstGeom prst="rect">
            <a:avLst/>
          </a:prstGeom>
        </p:spPr>
        <p:txBody>
          <a:bodyPr vert="horz" lIns="91431" tIns="45716" rIns="91431" bIns="45716" rtlCol="0" anchor="b"/>
          <a:lstStyle>
            <a:lvl1pPr algn="r">
              <a:defRPr sz="1200"/>
            </a:lvl1pPr>
          </a:lstStyle>
          <a:p>
            <a:fld id="{6A927E79-99DB-4DD9-A482-D8D7F1638844}" type="slidenum">
              <a:rPr lang="da-DK" smtClean="0"/>
              <a:t>‹#›</a:t>
            </a:fld>
            <a:endParaRPr lang="da-DK"/>
          </a:p>
        </p:txBody>
      </p:sp>
    </p:spTree>
    <p:extLst>
      <p:ext uri="{BB962C8B-B14F-4D97-AF65-F5344CB8AC3E}">
        <p14:creationId xmlns:p14="http://schemas.microsoft.com/office/powerpoint/2010/main" val="358495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st.dk/da/Statistik/bagtal/2018/2018-09-10-Flere-unge-i-beskaeftigels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st.dk/da/Statistik/bagtal/2018/2018-09-10-Flere-unge-i-beskaeftigels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st.dk/da/Statistik/bagtal/2018/2018-09-10-Flere-unge-i-beskaeftigels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A927E79-99DB-4DD9-A482-D8D7F1638844}" type="slidenum">
              <a:rPr lang="da-DK" smtClean="0"/>
              <a:t>1</a:t>
            </a:fld>
            <a:endParaRPr lang="da-DK"/>
          </a:p>
        </p:txBody>
      </p:sp>
    </p:spTree>
    <p:extLst>
      <p:ext uri="{BB962C8B-B14F-4D97-AF65-F5344CB8AC3E}">
        <p14:creationId xmlns:p14="http://schemas.microsoft.com/office/powerpoint/2010/main" val="3156429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Ifølge arbejdsmiljøloven må du slet ikke betjene maskiner – herunder naturligvis heller ikke pappresseren. </a:t>
            </a:r>
          </a:p>
        </p:txBody>
      </p:sp>
      <p:sp>
        <p:nvSpPr>
          <p:cNvPr id="4" name="Pladsholder til slidenummer 3"/>
          <p:cNvSpPr>
            <a:spLocks noGrp="1"/>
          </p:cNvSpPr>
          <p:nvPr>
            <p:ph type="sldNum" sz="quarter" idx="5"/>
          </p:nvPr>
        </p:nvSpPr>
        <p:spPr/>
        <p:txBody>
          <a:bodyPr/>
          <a:lstStyle/>
          <a:p>
            <a:fld id="{6A927E79-99DB-4DD9-A482-D8D7F1638844}" type="slidenum">
              <a:rPr lang="da-DK" smtClean="0"/>
              <a:t>10</a:t>
            </a:fld>
            <a:endParaRPr lang="da-DK"/>
          </a:p>
        </p:txBody>
      </p:sp>
    </p:spTree>
    <p:extLst>
      <p:ext uri="{BB962C8B-B14F-4D97-AF65-F5344CB8AC3E}">
        <p14:creationId xmlns:p14="http://schemas.microsoft.com/office/powerpoint/2010/main" val="3274135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Du må slet ikke arbejde med (eller være i nærheden af) farlige stoffer og materialer. </a:t>
            </a:r>
          </a:p>
          <a:p>
            <a:endParaRPr lang="da-DK" dirty="0"/>
          </a:p>
          <a:p>
            <a:r>
              <a:rPr lang="da-DK" dirty="0"/>
              <a:t>Hvis produkterne er symbolmærkede, findes der en arbejdspladsbrugsanvisning, som beskriver hvordan det må bruges, hvis det ikke er mærker, skal det fremgå af emballagen, hvad det kan bruges til. Bed om hjælp og find et </a:t>
            </a:r>
            <a:r>
              <a:rPr lang="da-DK" dirty="0" err="1"/>
              <a:t>et</a:t>
            </a:r>
            <a:r>
              <a:rPr lang="da-DK" dirty="0"/>
              <a:t> godkendt middel at gøre rent med.</a:t>
            </a:r>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6A927E79-99DB-4DD9-A482-D8D7F1638844}" type="slidenum">
              <a:rPr lang="da-DK" smtClean="0"/>
              <a:t>11</a:t>
            </a:fld>
            <a:endParaRPr lang="da-DK"/>
          </a:p>
        </p:txBody>
      </p:sp>
    </p:spTree>
    <p:extLst>
      <p:ext uri="{BB962C8B-B14F-4D97-AF65-F5344CB8AC3E}">
        <p14:creationId xmlns:p14="http://schemas.microsoft.com/office/powerpoint/2010/main" val="1044727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situationen: Skyl med kuldslået vand, vand og atter vand til det ikke gør ondt mere. Hvis der er blærer over 5 kroners størrelse skal der søges læge eller skadestue.</a:t>
            </a:r>
          </a:p>
          <a:p>
            <a:endParaRPr lang="da-DK" dirty="0"/>
          </a:p>
          <a:p>
            <a:r>
              <a:rPr lang="da-DK" dirty="0"/>
              <a:t>Vigtigt: Husk at bruge værnemidler - i dette tilfælde handsker. </a:t>
            </a:r>
          </a:p>
        </p:txBody>
      </p:sp>
      <p:sp>
        <p:nvSpPr>
          <p:cNvPr id="4" name="Pladsholder til slidenummer 3"/>
          <p:cNvSpPr>
            <a:spLocks noGrp="1"/>
          </p:cNvSpPr>
          <p:nvPr>
            <p:ph type="sldNum" sz="quarter" idx="5"/>
          </p:nvPr>
        </p:nvSpPr>
        <p:spPr/>
        <p:txBody>
          <a:bodyPr/>
          <a:lstStyle/>
          <a:p>
            <a:fld id="{6A927E79-99DB-4DD9-A482-D8D7F1638844}" type="slidenum">
              <a:rPr lang="da-DK" smtClean="0"/>
              <a:t>12</a:t>
            </a:fld>
            <a:endParaRPr lang="da-DK"/>
          </a:p>
        </p:txBody>
      </p:sp>
    </p:spTree>
    <p:extLst>
      <p:ext uri="{BB962C8B-B14F-4D97-AF65-F5344CB8AC3E}">
        <p14:creationId xmlns:p14="http://schemas.microsoft.com/office/powerpoint/2010/main" val="630971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3087">
              <a:defRPr/>
            </a:pPr>
            <a:r>
              <a:rPr lang="da-DK" dirty="0"/>
              <a:t>Selv om du mener, du godt kan køre med trucken, må du faktisk slet ikke, hvis du stadig går i skole. Ifølge arbejdsmiljøloven må unge slet ikke arbejde ved eller med maskiner. </a:t>
            </a:r>
          </a:p>
          <a:p>
            <a:pPr defTabSz="923087">
              <a:defRPr/>
            </a:pPr>
            <a:endParaRPr lang="da-DK" dirty="0"/>
          </a:p>
          <a:p>
            <a:pPr defTabSz="923087">
              <a:defRPr/>
            </a:pPr>
            <a:r>
              <a:rPr lang="da-DK" dirty="0"/>
              <a:t>Man kan erhverve sig et gaffeltruck certifikat, hvis man er over 18 år eller er over 15 år og erhvervsuddannelseslærling – men det er jo ikke tilfældet her. </a:t>
            </a:r>
          </a:p>
        </p:txBody>
      </p:sp>
      <p:sp>
        <p:nvSpPr>
          <p:cNvPr id="4" name="Pladsholder til slidenummer 3"/>
          <p:cNvSpPr>
            <a:spLocks noGrp="1"/>
          </p:cNvSpPr>
          <p:nvPr>
            <p:ph type="sldNum" sz="quarter" idx="5"/>
          </p:nvPr>
        </p:nvSpPr>
        <p:spPr/>
        <p:txBody>
          <a:bodyPr/>
          <a:lstStyle/>
          <a:p>
            <a:fld id="{6A927E79-99DB-4DD9-A482-D8D7F1638844}" type="slidenum">
              <a:rPr lang="da-DK" smtClean="0"/>
              <a:t>13</a:t>
            </a:fld>
            <a:endParaRPr lang="da-DK"/>
          </a:p>
        </p:txBody>
      </p:sp>
    </p:spTree>
    <p:extLst>
      <p:ext uri="{BB962C8B-B14F-4D97-AF65-F5344CB8AC3E}">
        <p14:creationId xmlns:p14="http://schemas.microsoft.com/office/powerpoint/2010/main" val="1256496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Gør opmærksom på, at du højst må arbejde 8 timer om dagen på en skolefridag (2 timer, hvis det er en skoledag). Og at du har krav på en pause efter 4,5 times arbejde.  </a:t>
            </a:r>
          </a:p>
        </p:txBody>
      </p:sp>
      <p:sp>
        <p:nvSpPr>
          <p:cNvPr id="4" name="Pladsholder til slidenummer 3"/>
          <p:cNvSpPr>
            <a:spLocks noGrp="1"/>
          </p:cNvSpPr>
          <p:nvPr>
            <p:ph type="sldNum" sz="quarter" idx="5"/>
          </p:nvPr>
        </p:nvSpPr>
        <p:spPr/>
        <p:txBody>
          <a:bodyPr/>
          <a:lstStyle/>
          <a:p>
            <a:fld id="{6A927E79-99DB-4DD9-A482-D8D7F1638844}" type="slidenum">
              <a:rPr lang="da-DK" smtClean="0"/>
              <a:t>14</a:t>
            </a:fld>
            <a:endParaRPr lang="da-DK"/>
          </a:p>
        </p:txBody>
      </p:sp>
    </p:spTree>
    <p:extLst>
      <p:ext uri="{BB962C8B-B14F-4D97-AF65-F5344CB8AC3E}">
        <p14:creationId xmlns:p14="http://schemas.microsoft.com/office/powerpoint/2010/main" val="194123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Giver dem pizzaen. Spil ikke helt. </a:t>
            </a:r>
          </a:p>
        </p:txBody>
      </p:sp>
      <p:sp>
        <p:nvSpPr>
          <p:cNvPr id="4" name="Pladsholder til slidenummer 3"/>
          <p:cNvSpPr>
            <a:spLocks noGrp="1"/>
          </p:cNvSpPr>
          <p:nvPr>
            <p:ph type="sldNum" sz="quarter" idx="5"/>
          </p:nvPr>
        </p:nvSpPr>
        <p:spPr/>
        <p:txBody>
          <a:bodyPr/>
          <a:lstStyle/>
          <a:p>
            <a:fld id="{6A927E79-99DB-4DD9-A482-D8D7F1638844}" type="slidenum">
              <a:rPr lang="da-DK" smtClean="0"/>
              <a:t>15</a:t>
            </a:fld>
            <a:endParaRPr lang="da-DK"/>
          </a:p>
        </p:txBody>
      </p:sp>
    </p:spTree>
    <p:extLst>
      <p:ext uri="{BB962C8B-B14F-4D97-AF65-F5344CB8AC3E}">
        <p14:creationId xmlns:p14="http://schemas.microsoft.com/office/powerpoint/2010/main" val="1712058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3087">
              <a:defRPr/>
            </a:pPr>
            <a:r>
              <a:rPr lang="da-DK" dirty="0"/>
              <a:t>Det, du glemmer er dog, at de 250 kg. kun gælder, hvis der er tale om meget korte afstande, og hvis underlaget er plant. Det gælder ikke for de fleste avisbude, at man kun går meget korte afstande, og at underlaget er plant. I </a:t>
            </a:r>
            <a:r>
              <a:rPr lang="da-DK" dirty="0" err="1"/>
              <a:t>Arbejdtilsynets</a:t>
            </a:r>
            <a:r>
              <a:rPr lang="da-DK" dirty="0"/>
              <a:t> vejledning om unges arbejde gør man opmærksom på, lastens vægt skal nedsættes efter forholdene på ruten. </a:t>
            </a:r>
          </a:p>
          <a:p>
            <a:pPr defTabSz="923087">
              <a:defRPr/>
            </a:pPr>
            <a:endParaRPr lang="da-DK" dirty="0"/>
          </a:p>
          <a:p>
            <a:pPr marL="0" marR="0" lvl="0" indent="0" algn="l" defTabSz="923087" rtl="0" eaLnBrk="1" fontAlgn="auto" latinLnBrk="0" hangingPunct="1">
              <a:lnSpc>
                <a:spcPct val="100000"/>
              </a:lnSpc>
              <a:spcBef>
                <a:spcPts val="0"/>
              </a:spcBef>
              <a:spcAft>
                <a:spcPts val="0"/>
              </a:spcAft>
              <a:buClrTx/>
              <a:buSzTx/>
              <a:buFontTx/>
              <a:buNone/>
              <a:tabLst/>
              <a:defRPr/>
            </a:pPr>
            <a:r>
              <a:rPr lang="da-DK" dirty="0"/>
              <a:t>Gør din arbejdsgiver opmærksom på, at din krop bliver overbelastet, og bed om at få læsset færre kg på vognen.</a:t>
            </a:r>
            <a:endParaRPr lang="da-DK" dirty="0">
              <a:solidFill>
                <a:srgbClr val="00B050"/>
              </a:solidFill>
            </a:endParaRPr>
          </a:p>
          <a:p>
            <a:pPr defTabSz="923087">
              <a:defRPr/>
            </a:pPr>
            <a:endParaRPr lang="da-DK" dirty="0"/>
          </a:p>
          <a:p>
            <a:pPr defTabSz="923087">
              <a:defRPr/>
            </a:pPr>
            <a:endParaRPr lang="da-DK" dirty="0"/>
          </a:p>
          <a:p>
            <a:endParaRPr lang="da-DK" dirty="0"/>
          </a:p>
        </p:txBody>
      </p:sp>
      <p:sp>
        <p:nvSpPr>
          <p:cNvPr id="4" name="Pladsholder til slidenummer 3"/>
          <p:cNvSpPr>
            <a:spLocks noGrp="1"/>
          </p:cNvSpPr>
          <p:nvPr>
            <p:ph type="sldNum" sz="quarter" idx="5"/>
          </p:nvPr>
        </p:nvSpPr>
        <p:spPr/>
        <p:txBody>
          <a:bodyPr/>
          <a:lstStyle/>
          <a:p>
            <a:fld id="{6A927E79-99DB-4DD9-A482-D8D7F1638844}" type="slidenum">
              <a:rPr lang="da-DK" smtClean="0"/>
              <a:t>16</a:t>
            </a:fld>
            <a:endParaRPr lang="da-DK"/>
          </a:p>
        </p:txBody>
      </p:sp>
    </p:spTree>
    <p:extLst>
      <p:ext uri="{BB962C8B-B14F-4D97-AF65-F5344CB8AC3E}">
        <p14:creationId xmlns:p14="http://schemas.microsoft.com/office/powerpoint/2010/main" val="3849803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Ja, du kan gøre opmærksom på, at du har ret til en halv times pause, når du har været på arbejde i 4,5 timer. </a:t>
            </a:r>
          </a:p>
        </p:txBody>
      </p:sp>
      <p:sp>
        <p:nvSpPr>
          <p:cNvPr id="4" name="Pladsholder til slidenummer 3"/>
          <p:cNvSpPr>
            <a:spLocks noGrp="1"/>
          </p:cNvSpPr>
          <p:nvPr>
            <p:ph type="sldNum" sz="quarter" idx="5"/>
          </p:nvPr>
        </p:nvSpPr>
        <p:spPr/>
        <p:txBody>
          <a:bodyPr/>
          <a:lstStyle/>
          <a:p>
            <a:fld id="{6A927E79-99DB-4DD9-A482-D8D7F1638844}" type="slidenum">
              <a:rPr lang="da-DK" smtClean="0"/>
              <a:t>17</a:t>
            </a:fld>
            <a:endParaRPr lang="da-DK"/>
          </a:p>
        </p:txBody>
      </p:sp>
    </p:spTree>
    <p:extLst>
      <p:ext uri="{BB962C8B-B14F-4D97-AF65-F5344CB8AC3E}">
        <p14:creationId xmlns:p14="http://schemas.microsoft.com/office/powerpoint/2010/main" val="4135896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A927E79-99DB-4DD9-A482-D8D7F1638844}" type="slidenum">
              <a:rPr lang="da-DK" smtClean="0"/>
              <a:t>18</a:t>
            </a:fld>
            <a:endParaRPr lang="da-DK"/>
          </a:p>
        </p:txBody>
      </p:sp>
    </p:spTree>
    <p:extLst>
      <p:ext uri="{BB962C8B-B14F-4D97-AF65-F5344CB8AC3E}">
        <p14:creationId xmlns:p14="http://schemas.microsoft.com/office/powerpoint/2010/main" val="1907253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solidFill>
                <a:srgbClr val="00B050"/>
              </a:solidFill>
            </a:endParaRPr>
          </a:p>
        </p:txBody>
      </p:sp>
      <p:sp>
        <p:nvSpPr>
          <p:cNvPr id="4" name="Pladsholder til slidenummer 3"/>
          <p:cNvSpPr>
            <a:spLocks noGrp="1"/>
          </p:cNvSpPr>
          <p:nvPr>
            <p:ph type="sldNum" sz="quarter" idx="5"/>
          </p:nvPr>
        </p:nvSpPr>
        <p:spPr/>
        <p:txBody>
          <a:bodyPr/>
          <a:lstStyle/>
          <a:p>
            <a:fld id="{6A927E79-99DB-4DD9-A482-D8D7F1638844}" type="slidenum">
              <a:rPr lang="da-DK" smtClean="0"/>
              <a:t>19</a:t>
            </a:fld>
            <a:endParaRPr lang="da-DK"/>
          </a:p>
        </p:txBody>
      </p:sp>
    </p:spTree>
    <p:extLst>
      <p:ext uri="{BB962C8B-B14F-4D97-AF65-F5344CB8AC3E}">
        <p14:creationId xmlns:p14="http://schemas.microsoft.com/office/powerpoint/2010/main" val="116075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Sådan er præsentationen inddelt…</a:t>
            </a:r>
          </a:p>
        </p:txBody>
      </p:sp>
      <p:sp>
        <p:nvSpPr>
          <p:cNvPr id="4" name="Pladsholder til slidenummer 3"/>
          <p:cNvSpPr>
            <a:spLocks noGrp="1"/>
          </p:cNvSpPr>
          <p:nvPr>
            <p:ph type="sldNum" sz="quarter" idx="5"/>
          </p:nvPr>
        </p:nvSpPr>
        <p:spPr/>
        <p:txBody>
          <a:bodyPr/>
          <a:lstStyle/>
          <a:p>
            <a:fld id="{6A927E79-99DB-4DD9-A482-D8D7F1638844}" type="slidenum">
              <a:rPr lang="da-DK" smtClean="0"/>
              <a:t>2</a:t>
            </a:fld>
            <a:endParaRPr lang="da-DK"/>
          </a:p>
        </p:txBody>
      </p:sp>
    </p:spTree>
    <p:extLst>
      <p:ext uri="{BB962C8B-B14F-4D97-AF65-F5344CB8AC3E}">
        <p14:creationId xmlns:p14="http://schemas.microsoft.com/office/powerpoint/2010/main" val="2416607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fld id="{6A927E79-99DB-4DD9-A482-D8D7F1638844}" type="slidenum">
              <a:rPr lang="da-DK" smtClean="0"/>
              <a:t>20</a:t>
            </a:fld>
            <a:endParaRPr lang="da-DK"/>
          </a:p>
        </p:txBody>
      </p:sp>
    </p:spTree>
    <p:extLst>
      <p:ext uri="{BB962C8B-B14F-4D97-AF65-F5344CB8AC3E}">
        <p14:creationId xmlns:p14="http://schemas.microsoft.com/office/powerpoint/2010/main" val="2760060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A927E79-99DB-4DD9-A482-D8D7F1638844}" type="slidenum">
              <a:rPr lang="da-DK" smtClean="0"/>
              <a:t>21</a:t>
            </a:fld>
            <a:endParaRPr lang="da-DK"/>
          </a:p>
        </p:txBody>
      </p:sp>
    </p:spTree>
    <p:extLst>
      <p:ext uri="{BB962C8B-B14F-4D97-AF65-F5344CB8AC3E}">
        <p14:creationId xmlns:p14="http://schemas.microsoft.com/office/powerpoint/2010/main" val="2901178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A927E79-99DB-4DD9-A482-D8D7F1638844}" type="slidenum">
              <a:rPr lang="da-DK" smtClean="0"/>
              <a:t>22</a:t>
            </a:fld>
            <a:endParaRPr lang="da-DK"/>
          </a:p>
        </p:txBody>
      </p:sp>
    </p:spTree>
    <p:extLst>
      <p:ext uri="{BB962C8B-B14F-4D97-AF65-F5344CB8AC3E}">
        <p14:creationId xmlns:p14="http://schemas.microsoft.com/office/powerpoint/2010/main" val="624802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A927E79-99DB-4DD9-A482-D8D7F1638844}" type="slidenum">
              <a:rPr lang="da-DK" smtClean="0"/>
              <a:t>23</a:t>
            </a:fld>
            <a:endParaRPr lang="da-DK"/>
          </a:p>
        </p:txBody>
      </p:sp>
    </p:spTree>
    <p:extLst>
      <p:ext uri="{BB962C8B-B14F-4D97-AF65-F5344CB8AC3E}">
        <p14:creationId xmlns:p14="http://schemas.microsoft.com/office/powerpoint/2010/main" val="426496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A927E79-99DB-4DD9-A482-D8D7F1638844}" type="slidenum">
              <a:rPr lang="da-DK" smtClean="0"/>
              <a:t>24</a:t>
            </a:fld>
            <a:endParaRPr lang="da-DK"/>
          </a:p>
        </p:txBody>
      </p:sp>
    </p:spTree>
    <p:extLst>
      <p:ext uri="{BB962C8B-B14F-4D97-AF65-F5344CB8AC3E}">
        <p14:creationId xmlns:p14="http://schemas.microsoft.com/office/powerpoint/2010/main" val="3148226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A927E79-99DB-4DD9-A482-D8D7F1638844}" type="slidenum">
              <a:rPr lang="da-DK" smtClean="0"/>
              <a:t>25</a:t>
            </a:fld>
            <a:endParaRPr lang="da-DK"/>
          </a:p>
        </p:txBody>
      </p:sp>
    </p:spTree>
    <p:extLst>
      <p:ext uri="{BB962C8B-B14F-4D97-AF65-F5344CB8AC3E}">
        <p14:creationId xmlns:p14="http://schemas.microsoft.com/office/powerpoint/2010/main" val="190677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A927E79-99DB-4DD9-A482-D8D7F1638844}" type="slidenum">
              <a:rPr lang="da-DK" smtClean="0"/>
              <a:t>26</a:t>
            </a:fld>
            <a:endParaRPr lang="da-DK"/>
          </a:p>
        </p:txBody>
      </p:sp>
    </p:spTree>
    <p:extLst>
      <p:ext uri="{BB962C8B-B14F-4D97-AF65-F5344CB8AC3E}">
        <p14:creationId xmlns:p14="http://schemas.microsoft.com/office/powerpoint/2010/main" val="300481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A927E79-99DB-4DD9-A482-D8D7F1638844}" type="slidenum">
              <a:rPr lang="da-DK" smtClean="0"/>
              <a:t>27</a:t>
            </a:fld>
            <a:endParaRPr lang="da-DK"/>
          </a:p>
        </p:txBody>
      </p:sp>
    </p:spTree>
    <p:extLst>
      <p:ext uri="{BB962C8B-B14F-4D97-AF65-F5344CB8AC3E}">
        <p14:creationId xmlns:p14="http://schemas.microsoft.com/office/powerpoint/2010/main" val="4292243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A927E79-99DB-4DD9-A482-D8D7F1638844}" type="slidenum">
              <a:rPr lang="da-DK" smtClean="0"/>
              <a:t>28</a:t>
            </a:fld>
            <a:endParaRPr lang="da-DK"/>
          </a:p>
        </p:txBody>
      </p:sp>
    </p:spTree>
    <p:extLst>
      <p:ext uri="{BB962C8B-B14F-4D97-AF65-F5344CB8AC3E}">
        <p14:creationId xmlns:p14="http://schemas.microsoft.com/office/powerpoint/2010/main" val="2976381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A927E79-99DB-4DD9-A482-D8D7F1638844}" type="slidenum">
              <a:rPr lang="da-DK" smtClean="0"/>
              <a:t>29</a:t>
            </a:fld>
            <a:endParaRPr lang="da-DK"/>
          </a:p>
        </p:txBody>
      </p:sp>
    </p:spTree>
    <p:extLst>
      <p:ext uri="{BB962C8B-B14F-4D97-AF65-F5344CB8AC3E}">
        <p14:creationId xmlns:p14="http://schemas.microsoft.com/office/powerpoint/2010/main" val="2440202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3087">
              <a:defRPr/>
            </a:pPr>
            <a:endParaRPr lang="da-DK" u="none" dirty="0">
              <a:solidFill>
                <a:srgbClr val="FF0000"/>
              </a:solidFill>
              <a:hlinkClick r:id="rId3"/>
            </a:endParaRPr>
          </a:p>
          <a:p>
            <a:pPr defTabSz="923087">
              <a:defRPr/>
            </a:pPr>
            <a:endParaRPr lang="da-DK" u="none" dirty="0">
              <a:solidFill>
                <a:srgbClr val="FF0000"/>
              </a:solidFill>
              <a:hlinkClick r:id="rId3"/>
            </a:endParaRPr>
          </a:p>
          <a:p>
            <a:pPr defTabSz="923087">
              <a:defRPr/>
            </a:pPr>
            <a:r>
              <a:rPr lang="da-DK" dirty="0">
                <a:solidFill>
                  <a:srgbClr val="FF0000"/>
                </a:solidFill>
                <a:hlinkClick r:id="rId3"/>
              </a:rPr>
              <a:t>https://www.dst.dk/da/Statistik/bagtal/2018/2018-09-10-Flere-unge-i-beskaeftigelse</a:t>
            </a:r>
            <a:r>
              <a:rPr lang="da-DK" dirty="0">
                <a:solidFill>
                  <a:srgbClr val="FF0000"/>
                </a:solidFill>
              </a:rPr>
              <a:t> Klik på linket og se hele artiklen </a:t>
            </a:r>
          </a:p>
          <a:p>
            <a:pPr defTabSz="923087">
              <a:defRPr/>
            </a:pPr>
            <a:endParaRPr lang="da-DK" dirty="0">
              <a:solidFill>
                <a:srgbClr val="FF0000"/>
              </a:solidFill>
            </a:endParaRPr>
          </a:p>
          <a:p>
            <a:pPr defTabSz="923087">
              <a:defRPr/>
            </a:pPr>
            <a:r>
              <a:rPr lang="da-DK" dirty="0">
                <a:solidFill>
                  <a:srgbClr val="FF0000"/>
                </a:solidFill>
              </a:rPr>
              <a:t>Spørg ud i klassen: Hvordan ser det ud i jeres del af landet? I kommunen? På skolen? I klassen? Hvor mange arbejder – og hvorfor?</a:t>
            </a:r>
          </a:p>
          <a:p>
            <a:endParaRPr lang="da-DK" dirty="0"/>
          </a:p>
        </p:txBody>
      </p:sp>
      <p:sp>
        <p:nvSpPr>
          <p:cNvPr id="4" name="Pladsholder til slidenummer 3"/>
          <p:cNvSpPr>
            <a:spLocks noGrp="1"/>
          </p:cNvSpPr>
          <p:nvPr>
            <p:ph type="sldNum" sz="quarter" idx="5"/>
          </p:nvPr>
        </p:nvSpPr>
        <p:spPr/>
        <p:txBody>
          <a:bodyPr/>
          <a:lstStyle/>
          <a:p>
            <a:fld id="{6A927E79-99DB-4DD9-A482-D8D7F1638844}" type="slidenum">
              <a:rPr lang="da-DK" smtClean="0"/>
              <a:t>3</a:t>
            </a:fld>
            <a:endParaRPr lang="da-DK"/>
          </a:p>
        </p:txBody>
      </p:sp>
    </p:spTree>
    <p:extLst>
      <p:ext uri="{BB962C8B-B14F-4D97-AF65-F5344CB8AC3E}">
        <p14:creationId xmlns:p14="http://schemas.microsoft.com/office/powerpoint/2010/main" val="3611342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dirty="0"/>
              <a:t>Farlige stoffer er de stoffer og materialer: </a:t>
            </a:r>
            <a:endParaRPr lang="da-DK" sz="2000" dirty="0"/>
          </a:p>
          <a:p>
            <a:pPr lvl="1" fontAlgn="base"/>
            <a:r>
              <a:rPr lang="da-DK" sz="2000" dirty="0"/>
              <a:t>- der er forsynet med et faresymbol eller med risikosætning om brandfare eller miljøfare</a:t>
            </a:r>
          </a:p>
          <a:p>
            <a:pPr lvl="1" fontAlgn="base"/>
            <a:r>
              <a:rPr lang="da-DK" sz="2000" dirty="0"/>
              <a:t>- der er forsynet med påskriften: “Leverandørbrugsanvisning kan rekvireres af erhvervsmæssige brugere”. </a:t>
            </a:r>
          </a:p>
          <a:p>
            <a:pPr lvl="1" fontAlgn="base"/>
            <a:endParaRPr lang="da-DK" sz="2000" dirty="0"/>
          </a:p>
          <a:p>
            <a:endParaRPr lang="da-DK" dirty="0"/>
          </a:p>
        </p:txBody>
      </p:sp>
      <p:sp>
        <p:nvSpPr>
          <p:cNvPr id="4" name="Pladsholder til slidenummer 3"/>
          <p:cNvSpPr>
            <a:spLocks noGrp="1"/>
          </p:cNvSpPr>
          <p:nvPr>
            <p:ph type="sldNum" sz="quarter" idx="5"/>
          </p:nvPr>
        </p:nvSpPr>
        <p:spPr/>
        <p:txBody>
          <a:bodyPr/>
          <a:lstStyle/>
          <a:p>
            <a:fld id="{6A927E79-99DB-4DD9-A482-D8D7F1638844}" type="slidenum">
              <a:rPr lang="da-DK" smtClean="0"/>
              <a:t>30</a:t>
            </a:fld>
            <a:endParaRPr lang="da-DK"/>
          </a:p>
        </p:txBody>
      </p:sp>
    </p:spTree>
    <p:extLst>
      <p:ext uri="{BB962C8B-B14F-4D97-AF65-F5344CB8AC3E}">
        <p14:creationId xmlns:p14="http://schemas.microsoft.com/office/powerpoint/2010/main" val="25212795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A927E79-99DB-4DD9-A482-D8D7F1638844}" type="slidenum">
              <a:rPr lang="da-DK" smtClean="0"/>
              <a:t>31</a:t>
            </a:fld>
            <a:endParaRPr lang="da-DK"/>
          </a:p>
        </p:txBody>
      </p:sp>
    </p:spTree>
    <p:extLst>
      <p:ext uri="{BB962C8B-B14F-4D97-AF65-F5344CB8AC3E}">
        <p14:creationId xmlns:p14="http://schemas.microsoft.com/office/powerpoint/2010/main" val="3925051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A927E79-99DB-4DD9-A482-D8D7F1638844}" type="slidenum">
              <a:rPr lang="da-DK" smtClean="0"/>
              <a:t>32</a:t>
            </a:fld>
            <a:endParaRPr lang="da-DK"/>
          </a:p>
        </p:txBody>
      </p:sp>
    </p:spTree>
    <p:extLst>
      <p:ext uri="{BB962C8B-B14F-4D97-AF65-F5344CB8AC3E}">
        <p14:creationId xmlns:p14="http://schemas.microsoft.com/office/powerpoint/2010/main" val="610903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Vær opmærksom på, at undtagelserne vedr. arbejdstid gælder unge, som IKKE er undervisningspligtige.</a:t>
            </a:r>
          </a:p>
        </p:txBody>
      </p:sp>
      <p:sp>
        <p:nvSpPr>
          <p:cNvPr id="4" name="Pladsholder til slidenummer 3"/>
          <p:cNvSpPr>
            <a:spLocks noGrp="1"/>
          </p:cNvSpPr>
          <p:nvPr>
            <p:ph type="sldNum" sz="quarter" idx="5"/>
          </p:nvPr>
        </p:nvSpPr>
        <p:spPr/>
        <p:txBody>
          <a:bodyPr/>
          <a:lstStyle/>
          <a:p>
            <a:fld id="{6A927E79-99DB-4DD9-A482-D8D7F1638844}" type="slidenum">
              <a:rPr lang="da-DK" smtClean="0"/>
              <a:t>33</a:t>
            </a:fld>
            <a:endParaRPr lang="da-DK"/>
          </a:p>
        </p:txBody>
      </p:sp>
    </p:spTree>
    <p:extLst>
      <p:ext uri="{BB962C8B-B14F-4D97-AF65-F5344CB8AC3E}">
        <p14:creationId xmlns:p14="http://schemas.microsoft.com/office/powerpoint/2010/main" val="39111219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A927E79-99DB-4DD9-A482-D8D7F1638844}" type="slidenum">
              <a:rPr lang="da-DK" smtClean="0"/>
              <a:t>34</a:t>
            </a:fld>
            <a:endParaRPr lang="da-DK"/>
          </a:p>
        </p:txBody>
      </p:sp>
    </p:spTree>
    <p:extLst>
      <p:ext uri="{BB962C8B-B14F-4D97-AF65-F5344CB8AC3E}">
        <p14:creationId xmlns:p14="http://schemas.microsoft.com/office/powerpoint/2010/main" val="35572860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A927E79-99DB-4DD9-A482-D8D7F1638844}" type="slidenum">
              <a:rPr lang="da-DK" smtClean="0"/>
              <a:t>35</a:t>
            </a:fld>
            <a:endParaRPr lang="da-DK"/>
          </a:p>
        </p:txBody>
      </p:sp>
    </p:spTree>
    <p:extLst>
      <p:ext uri="{BB962C8B-B14F-4D97-AF65-F5344CB8AC3E}">
        <p14:creationId xmlns:p14="http://schemas.microsoft.com/office/powerpoint/2010/main" val="7448831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Til læreren: Send gerne evalueringen på mail til Susanne Ulk, projektudfører på </a:t>
            </a:r>
            <a:r>
              <a:rPr lang="da-DK" dirty="0" err="1"/>
              <a:t>ungmedjob</a:t>
            </a:r>
            <a:r>
              <a:rPr lang="da-DK" dirty="0"/>
              <a:t> (ulk@live.dk) </a:t>
            </a:r>
          </a:p>
        </p:txBody>
      </p:sp>
      <p:sp>
        <p:nvSpPr>
          <p:cNvPr id="4" name="Pladsholder til slidenummer 3"/>
          <p:cNvSpPr>
            <a:spLocks noGrp="1"/>
          </p:cNvSpPr>
          <p:nvPr>
            <p:ph type="sldNum" sz="quarter" idx="5"/>
          </p:nvPr>
        </p:nvSpPr>
        <p:spPr/>
        <p:txBody>
          <a:bodyPr/>
          <a:lstStyle/>
          <a:p>
            <a:fld id="{6A927E79-99DB-4DD9-A482-D8D7F1638844}" type="slidenum">
              <a:rPr lang="da-DK" smtClean="0"/>
              <a:t>36</a:t>
            </a:fld>
            <a:endParaRPr lang="da-DK"/>
          </a:p>
        </p:txBody>
      </p:sp>
    </p:spTree>
    <p:extLst>
      <p:ext uri="{BB962C8B-B14F-4D97-AF65-F5344CB8AC3E}">
        <p14:creationId xmlns:p14="http://schemas.microsoft.com/office/powerpoint/2010/main" val="535245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17">
              <a:defRPr/>
            </a:pPr>
            <a:r>
              <a:rPr lang="da-DK" dirty="0"/>
              <a:t> </a:t>
            </a:r>
          </a:p>
          <a:p>
            <a:pPr defTabSz="914317">
              <a:defRPr/>
            </a:pPr>
            <a:r>
              <a:rPr lang="da-DK" dirty="0"/>
              <a:t>Kilde: Danmarks statistik 2018 </a:t>
            </a:r>
            <a:r>
              <a:rPr lang="da-DK" dirty="0">
                <a:solidFill>
                  <a:srgbClr val="FF0000"/>
                </a:solidFill>
                <a:hlinkClick r:id="rId3"/>
              </a:rPr>
              <a:t>https://www.dst.dk/da/Statistik/bagtal/2018/2018-09-10-Flere-unge-i-beskaeftigelse</a:t>
            </a:r>
            <a:r>
              <a:rPr lang="da-DK" dirty="0">
                <a:solidFill>
                  <a:srgbClr val="FF0000"/>
                </a:solidFill>
              </a:rPr>
              <a:t> </a:t>
            </a:r>
            <a:r>
              <a:rPr lang="da-DK" dirty="0"/>
              <a:t> </a:t>
            </a:r>
          </a:p>
          <a:p>
            <a:pPr defTabSz="914317">
              <a:defRPr/>
            </a:pPr>
            <a:r>
              <a:rPr lang="da-DK" dirty="0"/>
              <a:t> </a:t>
            </a:r>
          </a:p>
          <a:p>
            <a:pPr defTabSz="914317">
              <a:defRPr/>
            </a:pPr>
            <a:r>
              <a:rPr lang="da-DK" dirty="0"/>
              <a:t>Drøft i klassen hvorfor tallene mon ser sådan ud? </a:t>
            </a:r>
          </a:p>
          <a:p>
            <a:pPr defTabSz="914317">
              <a:defRPr/>
            </a:pPr>
            <a:endParaRPr lang="da-DK" dirty="0"/>
          </a:p>
        </p:txBody>
      </p:sp>
      <p:sp>
        <p:nvSpPr>
          <p:cNvPr id="4" name="Pladsholder til slidenummer 3"/>
          <p:cNvSpPr>
            <a:spLocks noGrp="1"/>
          </p:cNvSpPr>
          <p:nvPr>
            <p:ph type="sldNum" sz="quarter" idx="5"/>
          </p:nvPr>
        </p:nvSpPr>
        <p:spPr/>
        <p:txBody>
          <a:bodyPr/>
          <a:lstStyle/>
          <a:p>
            <a:fld id="{6A927E79-99DB-4DD9-A482-D8D7F1638844}" type="slidenum">
              <a:rPr lang="da-DK" smtClean="0"/>
              <a:t>4</a:t>
            </a:fld>
            <a:endParaRPr lang="da-DK"/>
          </a:p>
        </p:txBody>
      </p:sp>
    </p:spTree>
    <p:extLst>
      <p:ext uri="{BB962C8B-B14F-4D97-AF65-F5344CB8AC3E}">
        <p14:creationId xmlns:p14="http://schemas.microsoft.com/office/powerpoint/2010/main" val="1229405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17">
              <a:defRPr/>
            </a:pPr>
            <a:endParaRPr lang="da-DK" dirty="0">
              <a:solidFill>
                <a:srgbClr val="FF0000"/>
              </a:solidFill>
            </a:endParaRPr>
          </a:p>
          <a:p>
            <a:pPr defTabSz="914317">
              <a:defRPr/>
            </a:pPr>
            <a:r>
              <a:rPr lang="da-DK" dirty="0">
                <a:solidFill>
                  <a:srgbClr val="FF0000"/>
                </a:solidFill>
                <a:hlinkClick r:id="rId3"/>
              </a:rPr>
              <a:t>https://www.dst.dk/da/Statistik/bagtal/2018/2018-09-10-Flere-unge-i-beskaeftigelse</a:t>
            </a:r>
            <a:r>
              <a:rPr lang="da-DK" dirty="0">
                <a:solidFill>
                  <a:srgbClr val="FF0000"/>
                </a:solidFill>
              </a:rPr>
              <a:t> </a:t>
            </a:r>
          </a:p>
          <a:p>
            <a:pPr defTabSz="914317">
              <a:defRPr/>
            </a:pPr>
            <a:endParaRPr lang="da-DK" dirty="0">
              <a:solidFill>
                <a:srgbClr val="FF0000"/>
              </a:solidFill>
            </a:endParaRPr>
          </a:p>
          <a:p>
            <a:pPr defTabSz="914317">
              <a:defRPr/>
            </a:pPr>
            <a:r>
              <a:rPr lang="da-DK" dirty="0">
                <a:solidFill>
                  <a:srgbClr val="FF0000"/>
                </a:solidFill>
              </a:rPr>
              <a:t>Link til rapporten fra Jobpatruljen </a:t>
            </a:r>
          </a:p>
          <a:p>
            <a:pPr defTabSz="914317">
              <a:defRPr/>
            </a:pPr>
            <a:r>
              <a:rPr lang="da-DK" dirty="0">
                <a:solidFill>
                  <a:srgbClr val="FF0000"/>
                </a:solidFill>
              </a:rPr>
              <a:t>Spørg ud i klassen, hvordan de enkelte elever oplever fritidsjobbet – og hvor længe de arbejder</a:t>
            </a:r>
          </a:p>
          <a:p>
            <a:pPr defTabSz="914317">
              <a:defRPr/>
            </a:pPr>
            <a:endParaRPr lang="da-DK" dirty="0">
              <a:solidFill>
                <a:srgbClr val="FF0000"/>
              </a:solidFill>
            </a:endParaRPr>
          </a:p>
        </p:txBody>
      </p:sp>
      <p:sp>
        <p:nvSpPr>
          <p:cNvPr id="4" name="Pladsholder til slidenummer 3"/>
          <p:cNvSpPr>
            <a:spLocks noGrp="1"/>
          </p:cNvSpPr>
          <p:nvPr>
            <p:ph type="sldNum" sz="quarter" idx="5"/>
          </p:nvPr>
        </p:nvSpPr>
        <p:spPr/>
        <p:txBody>
          <a:bodyPr/>
          <a:lstStyle/>
          <a:p>
            <a:fld id="{6A927E79-99DB-4DD9-A482-D8D7F1638844}" type="slidenum">
              <a:rPr lang="da-DK" smtClean="0"/>
              <a:t>5</a:t>
            </a:fld>
            <a:endParaRPr lang="da-DK"/>
          </a:p>
        </p:txBody>
      </p:sp>
    </p:spTree>
    <p:extLst>
      <p:ext uri="{BB962C8B-B14F-4D97-AF65-F5344CB8AC3E}">
        <p14:creationId xmlns:p14="http://schemas.microsoft.com/office/powerpoint/2010/main" val="3628795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Undervisningen kan med fordel indledes med NAPO i ”</a:t>
            </a:r>
            <a:r>
              <a:rPr lang="da-DK" dirty="0" err="1"/>
              <a:t>Safe</a:t>
            </a:r>
            <a:r>
              <a:rPr lang="da-DK" dirty="0"/>
              <a:t> Start”. </a:t>
            </a:r>
          </a:p>
          <a:p>
            <a:r>
              <a:rPr lang="da-DK" dirty="0"/>
              <a:t>NAPO er den gennemgåede figur i kampagnematerialer fra EU OSHA (Arbejdsmiljøagenturet i Bilbo). NAPO taler ikke et bestemt sprog, men man forstår ham via hans gestik og lyde. Han er den typiske arbejder – de andre figurer er hans kolleger og chef. </a:t>
            </a:r>
          </a:p>
          <a:p>
            <a:r>
              <a:rPr lang="da-DK" dirty="0"/>
              <a:t>Hold evt. pause efter hvert lille temaklip og diskuter i klassen, hvilke temaer, der behandles i klippene, hvad der faktisk skete, og hvad man kan lære af det…</a:t>
            </a:r>
          </a:p>
          <a:p>
            <a:r>
              <a:rPr lang="da-DK" dirty="0"/>
              <a:t>Hvis I ser videoen om den unge pige, som er nyansat på et teater og har lyst til at se mere, se den matchende video ”Hvorfor? Hvorfor? Hvorfor? fra sitet ”https://bfa-service.dk/</a:t>
            </a:r>
            <a:r>
              <a:rPr lang="da-DK" b="0" dirty="0"/>
              <a:t>forebygulykker </a:t>
            </a:r>
          </a:p>
          <a:p>
            <a:endParaRPr lang="da-DK" dirty="0"/>
          </a:p>
          <a:p>
            <a:pPr defTabSz="923087">
              <a:defRPr/>
            </a:pPr>
            <a:r>
              <a:rPr lang="da-DK" dirty="0"/>
              <a:t>Vælg ud hvad der egner sig til klassen – en af forsøgsklasserne mente, at videoen med Deni Jordan var for skrap kost (den er lavet til erhvervsskoleområdet) </a:t>
            </a:r>
          </a:p>
          <a:p>
            <a:endParaRPr lang="da-DK" dirty="0"/>
          </a:p>
        </p:txBody>
      </p:sp>
      <p:sp>
        <p:nvSpPr>
          <p:cNvPr id="4" name="Pladsholder til slidenummer 3"/>
          <p:cNvSpPr>
            <a:spLocks noGrp="1"/>
          </p:cNvSpPr>
          <p:nvPr>
            <p:ph type="sldNum" sz="quarter" idx="5"/>
          </p:nvPr>
        </p:nvSpPr>
        <p:spPr/>
        <p:txBody>
          <a:bodyPr/>
          <a:lstStyle/>
          <a:p>
            <a:fld id="{6A927E79-99DB-4DD9-A482-D8D7F1638844}" type="slidenum">
              <a:rPr lang="da-DK" smtClean="0"/>
              <a:t>6</a:t>
            </a:fld>
            <a:endParaRPr lang="da-DK"/>
          </a:p>
        </p:txBody>
      </p:sp>
    </p:spTree>
    <p:extLst>
      <p:ext uri="{BB962C8B-B14F-4D97-AF65-F5344CB8AC3E}">
        <p14:creationId xmlns:p14="http://schemas.microsoft.com/office/powerpoint/2010/main" val="2165229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Til læreren: </a:t>
            </a:r>
          </a:p>
          <a:p>
            <a:r>
              <a:rPr lang="da-DK" dirty="0"/>
              <a:t>Lad eleverne svare enten direkte i klassen (individuelt) eller i grupper, som bagefter melder tilbage til klassen. Sørg for, at det bliver holdt på et seriøst plan – accepter ikke fjollede løsninger. </a:t>
            </a:r>
          </a:p>
          <a:p>
            <a:r>
              <a:rPr lang="da-DK" dirty="0"/>
              <a:t>De (arbejdsmiljømæssigt) bedste og mest fornuftige svar er angivet i notefeltet, men hør gerne evt. andre løsningsforslag.  </a:t>
            </a:r>
          </a:p>
        </p:txBody>
      </p:sp>
      <p:sp>
        <p:nvSpPr>
          <p:cNvPr id="4" name="Pladsholder til slidenummer 3"/>
          <p:cNvSpPr>
            <a:spLocks noGrp="1"/>
          </p:cNvSpPr>
          <p:nvPr>
            <p:ph type="sldNum" sz="quarter" idx="5"/>
          </p:nvPr>
        </p:nvSpPr>
        <p:spPr/>
        <p:txBody>
          <a:bodyPr/>
          <a:lstStyle/>
          <a:p>
            <a:fld id="{6A927E79-99DB-4DD9-A482-D8D7F1638844}" type="slidenum">
              <a:rPr lang="da-DK" smtClean="0"/>
              <a:t>7</a:t>
            </a:fld>
            <a:endParaRPr lang="da-DK"/>
          </a:p>
        </p:txBody>
      </p:sp>
    </p:spTree>
    <p:extLst>
      <p:ext uri="{BB962C8B-B14F-4D97-AF65-F5344CB8AC3E}">
        <p14:creationId xmlns:p14="http://schemas.microsoft.com/office/powerpoint/2010/main" val="3117221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Giver ham kassen – selvfølgelig! Spil ikke helt - pas på dig selv.</a:t>
            </a:r>
          </a:p>
        </p:txBody>
      </p:sp>
      <p:sp>
        <p:nvSpPr>
          <p:cNvPr id="4" name="Pladsholder til slidenummer 3"/>
          <p:cNvSpPr>
            <a:spLocks noGrp="1"/>
          </p:cNvSpPr>
          <p:nvPr>
            <p:ph type="sldNum" sz="quarter" idx="5"/>
          </p:nvPr>
        </p:nvSpPr>
        <p:spPr/>
        <p:txBody>
          <a:bodyPr/>
          <a:lstStyle/>
          <a:p>
            <a:fld id="{6A927E79-99DB-4DD9-A482-D8D7F1638844}" type="slidenum">
              <a:rPr lang="da-DK" smtClean="0"/>
              <a:t>8</a:t>
            </a:fld>
            <a:endParaRPr lang="da-DK"/>
          </a:p>
        </p:txBody>
      </p:sp>
    </p:spTree>
    <p:extLst>
      <p:ext uri="{BB962C8B-B14F-4D97-AF65-F5344CB8AC3E}">
        <p14:creationId xmlns:p14="http://schemas.microsoft.com/office/powerpoint/2010/main" val="3447738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 det første må du ikke løfte ting, der er tungere end 12 kg – og for det andet skal det, du må bære på, holdes tæt ved kroppen. Det er også vigtigt, du er klar over, hvad der er i kasserne, så du kan vurdere deres vægt. Når der skal løftes eller bæres ting over skulderhøjde eller under knæhøjde – eller hvis tingen/kassen ikke kan holdes tæt på kroppen skal det veje betydeligt mindre end 12 kg. </a:t>
            </a:r>
          </a:p>
          <a:p>
            <a:endParaRPr lang="da-DK" dirty="0"/>
          </a:p>
          <a:p>
            <a:r>
              <a:rPr lang="da-DK" dirty="0"/>
              <a:t>Spørg din chef og dine kolleger – du mangler både viden og hjælp!</a:t>
            </a:r>
          </a:p>
          <a:p>
            <a:endParaRPr lang="da-DK" dirty="0"/>
          </a:p>
          <a:p>
            <a:endParaRPr lang="da-DK" dirty="0"/>
          </a:p>
        </p:txBody>
      </p:sp>
      <p:sp>
        <p:nvSpPr>
          <p:cNvPr id="4" name="Pladsholder til slidenummer 3"/>
          <p:cNvSpPr>
            <a:spLocks noGrp="1"/>
          </p:cNvSpPr>
          <p:nvPr>
            <p:ph type="sldNum" sz="quarter" idx="5"/>
          </p:nvPr>
        </p:nvSpPr>
        <p:spPr/>
        <p:txBody>
          <a:bodyPr/>
          <a:lstStyle/>
          <a:p>
            <a:fld id="{6A927E79-99DB-4DD9-A482-D8D7F1638844}" type="slidenum">
              <a:rPr lang="da-DK" smtClean="0"/>
              <a:t>9</a:t>
            </a:fld>
            <a:endParaRPr lang="da-DK"/>
          </a:p>
        </p:txBody>
      </p:sp>
    </p:spTree>
    <p:extLst>
      <p:ext uri="{BB962C8B-B14F-4D97-AF65-F5344CB8AC3E}">
        <p14:creationId xmlns:p14="http://schemas.microsoft.com/office/powerpoint/2010/main" val="27372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hasCustomPrompt="1"/>
          </p:nvPr>
        </p:nvSpPr>
        <p:spPr>
          <a:xfrm>
            <a:off x="1097280" y="758952"/>
            <a:ext cx="10058400" cy="3566160"/>
          </a:xfrm>
        </p:spPr>
        <p:txBody>
          <a:bodyPr anchor="b">
            <a:normAutofit/>
          </a:bodyPr>
          <a:lstStyle>
            <a:lvl1pPr algn="l">
              <a:lnSpc>
                <a:spcPct val="85000"/>
              </a:lnSpc>
              <a:defRPr sz="8000" spc="-50" baseline="0">
                <a:solidFill>
                  <a:sysClr val="windowText" lastClr="000000"/>
                </a:solidFill>
              </a:defRPr>
            </a:lvl1pPr>
          </a:lstStyle>
          <a:p>
            <a:r>
              <a:rPr lang="en-US" dirty="0" err="1"/>
              <a:t>Titel</a:t>
            </a:r>
            <a:endParaRPr lang="en-US" dirty="0"/>
          </a:p>
        </p:txBody>
      </p:sp>
      <p:sp>
        <p:nvSpPr>
          <p:cNvPr id="3" name="Subtitle 2"/>
          <p:cNvSpPr>
            <a:spLocks noGrp="1"/>
          </p:cNvSpPr>
          <p:nvPr>
            <p:ph type="subTitle" idx="1" hasCustomPrompt="1"/>
          </p:nvPr>
        </p:nvSpPr>
        <p:spPr>
          <a:xfrm>
            <a:off x="1100051" y="4455620"/>
            <a:ext cx="10058400" cy="1143000"/>
          </a:xfrm>
        </p:spPr>
        <p:txBody>
          <a:bodyPr lIns="91440" rIns="91440">
            <a:normAutofit/>
          </a:bodyPr>
          <a:lstStyle>
            <a:lvl1pPr marL="0" indent="0" algn="l">
              <a:buNone/>
              <a:defRPr sz="2400" cap="all" spc="200" baseline="0">
                <a:solidFill>
                  <a:sysClr val="windowText" lastClr="00000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err="1"/>
              <a:t>Undertitel</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Billede 9">
            <a:extLst>
              <a:ext uri="{FF2B5EF4-FFF2-40B4-BE49-F238E27FC236}">
                <a16:creationId xmlns:a16="http://schemas.microsoft.com/office/drawing/2014/main" id="{F3B9420A-FE56-42D4-A109-FF029FE7F4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591" y="838948"/>
            <a:ext cx="4886409" cy="4759672"/>
          </a:xfrm>
          <a:prstGeom prst="rect">
            <a:avLst/>
          </a:prstGeom>
        </p:spPr>
      </p:pic>
    </p:spTree>
    <p:extLst>
      <p:ext uri="{BB962C8B-B14F-4D97-AF65-F5344CB8AC3E}">
        <p14:creationId xmlns:p14="http://schemas.microsoft.com/office/powerpoint/2010/main" val="242680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elslide">
    <p:spTree>
      <p:nvGrpSpPr>
        <p:cNvPr id="1" name=""/>
        <p:cNvGrpSpPr/>
        <p:nvPr/>
      </p:nvGrpSpPr>
      <p:grpSpPr>
        <a:xfrm>
          <a:off x="0" y="0"/>
          <a:ext cx="0" cy="0"/>
          <a:chOff x="0" y="0"/>
          <a:chExt cx="0" cy="0"/>
        </a:xfrm>
      </p:grpSpPr>
      <p:sp>
        <p:nvSpPr>
          <p:cNvPr id="7" name="Rectangle 6"/>
          <p:cNvSpPr/>
          <p:nvPr userDrawn="1"/>
        </p:nvSpPr>
        <p:spPr>
          <a:xfrm>
            <a:off x="3175" y="0"/>
            <a:ext cx="12188825"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hasCustomPrompt="1"/>
          </p:nvPr>
        </p:nvSpPr>
        <p:spPr>
          <a:xfrm>
            <a:off x="1097280" y="758952"/>
            <a:ext cx="10058400" cy="3566160"/>
          </a:xfrm>
        </p:spPr>
        <p:txBody>
          <a:bodyPr anchor="b">
            <a:normAutofit/>
          </a:bodyPr>
          <a:lstStyle>
            <a:lvl1pPr algn="l">
              <a:lnSpc>
                <a:spcPct val="85000"/>
              </a:lnSpc>
              <a:defRPr sz="8000" spc="-50" baseline="0">
                <a:solidFill>
                  <a:schemeClr val="bg1"/>
                </a:solidFill>
              </a:defRPr>
            </a:lvl1pPr>
          </a:lstStyle>
          <a:p>
            <a:r>
              <a:rPr lang="en-US" dirty="0" err="1"/>
              <a:t>Titel</a:t>
            </a:r>
            <a:endParaRPr lang="en-US" dirty="0"/>
          </a:p>
        </p:txBody>
      </p:sp>
      <p:sp>
        <p:nvSpPr>
          <p:cNvPr id="3" name="Subtitle 2"/>
          <p:cNvSpPr>
            <a:spLocks noGrp="1"/>
          </p:cNvSpPr>
          <p:nvPr>
            <p:ph type="subTitle" idx="1" hasCustomPrompt="1"/>
          </p:nvPr>
        </p:nvSpPr>
        <p:spPr>
          <a:xfrm>
            <a:off x="1100051" y="4455620"/>
            <a:ext cx="10058400" cy="1143000"/>
          </a:xfrm>
        </p:spPr>
        <p:txBody>
          <a:bodyPr lIns="91440" rIns="91440">
            <a:normAutofit/>
          </a:bodyPr>
          <a:lstStyle>
            <a:lvl1pPr marL="0" indent="0" algn="l">
              <a:buNone/>
              <a:defRPr sz="2400" cap="all" spc="200" baseline="0">
                <a:solidFill>
                  <a:schemeClr val="bg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err="1"/>
              <a:t>Undertitel</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Billede 9">
            <a:extLst>
              <a:ext uri="{FF2B5EF4-FFF2-40B4-BE49-F238E27FC236}">
                <a16:creationId xmlns:a16="http://schemas.microsoft.com/office/drawing/2014/main" id="{F3B9420A-FE56-42D4-A109-FF029FE7F4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591" y="838948"/>
            <a:ext cx="4886409" cy="4759672"/>
          </a:xfrm>
          <a:prstGeom prst="rect">
            <a:avLst/>
          </a:prstGeom>
        </p:spPr>
      </p:pic>
    </p:spTree>
    <p:extLst>
      <p:ext uri="{BB962C8B-B14F-4D97-AF65-F5344CB8AC3E}">
        <p14:creationId xmlns:p14="http://schemas.microsoft.com/office/powerpoint/2010/main" val="318538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3B15584-39F6-494F-AEF4-D047AF3C2304}"/>
              </a:ext>
            </a:extLst>
          </p:cNvPr>
          <p:cNvSpPr/>
          <p:nvPr userDrawn="1"/>
        </p:nvSpPr>
        <p:spPr>
          <a:xfrm>
            <a:off x="3175" y="6400800"/>
            <a:ext cx="12188825" cy="4572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8" name="Pladsholder til indhold 7">
            <a:extLst>
              <a:ext uri="{FF2B5EF4-FFF2-40B4-BE49-F238E27FC236}">
                <a16:creationId xmlns:a16="http://schemas.microsoft.com/office/drawing/2014/main" id="{E34BDA81-09B3-4D42-BF47-3D207070964B}"/>
              </a:ext>
            </a:extLst>
          </p:cNvPr>
          <p:cNvSpPr>
            <a:spLocks noGrp="1"/>
          </p:cNvSpPr>
          <p:nvPr>
            <p:ph sz="quarter" idx="10"/>
          </p:nvPr>
        </p:nvSpPr>
        <p:spPr>
          <a:xfrm>
            <a:off x="1097281" y="2075180"/>
            <a:ext cx="10058400" cy="3987800"/>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2" name="Titel 1">
            <a:extLst>
              <a:ext uri="{FF2B5EF4-FFF2-40B4-BE49-F238E27FC236}">
                <a16:creationId xmlns:a16="http://schemas.microsoft.com/office/drawing/2014/main" id="{EB2226D1-60DE-46B5-8CC4-2CBA4966E581}"/>
              </a:ext>
            </a:extLst>
          </p:cNvPr>
          <p:cNvSpPr>
            <a:spLocks noGrp="1"/>
          </p:cNvSpPr>
          <p:nvPr>
            <p:ph type="title"/>
          </p:nvPr>
        </p:nvSpPr>
        <p:spPr/>
        <p:txBody>
          <a:bodyPr/>
          <a:lstStyle/>
          <a:p>
            <a:r>
              <a:rPr lang="da-DK" dirty="0"/>
              <a:t>Klik for at redigere titeltypografien i masteren</a:t>
            </a:r>
          </a:p>
        </p:txBody>
      </p:sp>
    </p:spTree>
    <p:extLst>
      <p:ext uri="{BB962C8B-B14F-4D97-AF65-F5344CB8AC3E}">
        <p14:creationId xmlns:p14="http://schemas.microsoft.com/office/powerpoint/2010/main" val="203120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3B2A17F3-E2B3-4805-B640-D0B37F5851B9}"/>
              </a:ext>
            </a:extLst>
          </p:cNvPr>
          <p:cNvSpPr/>
          <p:nvPr userDrawn="1"/>
        </p:nvSpPr>
        <p:spPr>
          <a:xfrm>
            <a:off x="3175" y="6400800"/>
            <a:ext cx="12188825" cy="4572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p:txBody>
          <a:bodyPr/>
          <a:lstStyle>
            <a:lvl1pPr marL="0">
              <a:defRPr/>
            </a:lvl1p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Tree>
    <p:extLst>
      <p:ext uri="{BB962C8B-B14F-4D97-AF65-F5344CB8AC3E}">
        <p14:creationId xmlns:p14="http://schemas.microsoft.com/office/powerpoint/2010/main" val="2496133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AFA792C-33F6-4A09-95FF-8C5ED04B0284}"/>
              </a:ext>
            </a:extLst>
          </p:cNvPr>
          <p:cNvSpPr/>
          <p:nvPr userDrawn="1"/>
        </p:nvSpPr>
        <p:spPr>
          <a:xfrm>
            <a:off x="3175" y="6400800"/>
            <a:ext cx="12188825" cy="4572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8" name="Title 7"/>
          <p:cNvSpPr>
            <a:spLocks noGrp="1"/>
          </p:cNvSpPr>
          <p:nvPr>
            <p:ph type="title"/>
          </p:nvPr>
        </p:nvSpPr>
        <p:spPr>
          <a:xfrm>
            <a:off x="1097280" y="286603"/>
            <a:ext cx="10058400" cy="1450757"/>
          </a:xfrm>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Tree>
    <p:extLst>
      <p:ext uri="{BB962C8B-B14F-4D97-AF65-F5344CB8AC3E}">
        <p14:creationId xmlns:p14="http://schemas.microsoft.com/office/powerpoint/2010/main" val="356867669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Content Placeholder 3"/>
          <p:cNvSpPr>
            <a:spLocks noGrp="1"/>
          </p:cNvSpPr>
          <p:nvPr>
            <p:ph sz="half" idx="2"/>
          </p:nvPr>
        </p:nvSpPr>
        <p:spPr>
          <a:xfrm>
            <a:off x="1097280" y="2582334"/>
            <a:ext cx="4937760" cy="3378200"/>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Content Placeholder 5"/>
          <p:cNvSpPr>
            <a:spLocks noGrp="1"/>
          </p:cNvSpPr>
          <p:nvPr>
            <p:ph sz="quarter" idx="4"/>
          </p:nvPr>
        </p:nvSpPr>
        <p:spPr>
          <a:xfrm>
            <a:off x="6217920" y="2582334"/>
            <a:ext cx="4937760" cy="3378200"/>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12" name="Rectangle 6">
            <a:extLst>
              <a:ext uri="{FF2B5EF4-FFF2-40B4-BE49-F238E27FC236}">
                <a16:creationId xmlns:a16="http://schemas.microsoft.com/office/drawing/2014/main" id="{320A5F61-C29B-4B4B-B8F6-68DC71463720}"/>
              </a:ext>
            </a:extLst>
          </p:cNvPr>
          <p:cNvSpPr/>
          <p:nvPr userDrawn="1"/>
        </p:nvSpPr>
        <p:spPr>
          <a:xfrm>
            <a:off x="3175" y="6400800"/>
            <a:ext cx="12188825" cy="4572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189868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6" name="Rectangle 6">
            <a:extLst>
              <a:ext uri="{FF2B5EF4-FFF2-40B4-BE49-F238E27FC236}">
                <a16:creationId xmlns:a16="http://schemas.microsoft.com/office/drawing/2014/main" id="{57EE5537-D01B-430A-B7EC-2AE78DE49116}"/>
              </a:ext>
            </a:extLst>
          </p:cNvPr>
          <p:cNvSpPr/>
          <p:nvPr userDrawn="1"/>
        </p:nvSpPr>
        <p:spPr>
          <a:xfrm>
            <a:off x="3175" y="6400800"/>
            <a:ext cx="12188825" cy="4572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45137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hasCustomPrompt="1"/>
          </p:nvPr>
        </p:nvSpPr>
        <p:spPr>
          <a:xfrm>
            <a:off x="457200" y="594359"/>
            <a:ext cx="3200400" cy="2286000"/>
          </a:xfrm>
        </p:spPr>
        <p:txBody>
          <a:bodyPr anchor="b">
            <a:normAutofit/>
          </a:bodyPr>
          <a:lstStyle>
            <a:lvl1pPr>
              <a:defRPr sz="3600" b="0">
                <a:solidFill>
                  <a:srgbClr val="FFFFFF"/>
                </a:solidFill>
              </a:defRPr>
            </a:lvl1pPr>
          </a:lstStyle>
          <a:p>
            <a:r>
              <a:rPr lang="en-US" dirty="0" err="1"/>
              <a:t>Titel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hasCustomPrompt="1"/>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a:t>Undertitel</a:t>
            </a:r>
          </a:p>
        </p:txBody>
      </p:sp>
      <p:pic>
        <p:nvPicPr>
          <p:cNvPr id="10" name="Billede 9">
            <a:extLst>
              <a:ext uri="{FF2B5EF4-FFF2-40B4-BE49-F238E27FC236}">
                <a16:creationId xmlns:a16="http://schemas.microsoft.com/office/drawing/2014/main" id="{0CCA20D0-D6FB-4F7A-B070-705A0063FC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821" y="4304539"/>
            <a:ext cx="2493158" cy="2428494"/>
          </a:xfrm>
          <a:prstGeom prst="rect">
            <a:avLst/>
          </a:prstGeom>
        </p:spPr>
      </p:pic>
    </p:spTree>
    <p:extLst>
      <p:ext uri="{BB962C8B-B14F-4D97-AF65-F5344CB8AC3E}">
        <p14:creationId xmlns:p14="http://schemas.microsoft.com/office/powerpoint/2010/main" val="83986051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2747B933-887B-4E9C-91B4-3FC9153F1478}"/>
              </a:ext>
            </a:extLst>
          </p:cNvPr>
          <p:cNvSpPr/>
          <p:nvPr userDrawn="1"/>
        </p:nvSpPr>
        <p:spPr>
          <a:xfrm>
            <a:off x="3175" y="6400800"/>
            <a:ext cx="12188825" cy="4572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a-DK" dirty="0"/>
              <a:t>Klik for at redigere titeltypografien i masteren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6" name="Slide Number Placeholder 5"/>
          <p:cNvSpPr>
            <a:spLocks noGrp="1"/>
          </p:cNvSpPr>
          <p:nvPr>
            <p:ph type="sldNum" sz="quarter" idx="4"/>
          </p:nvPr>
        </p:nvSpPr>
        <p:spPr>
          <a:xfrm>
            <a:off x="1097280" y="6386859"/>
            <a:ext cx="1312025" cy="365125"/>
          </a:xfrm>
          <a:prstGeom prst="rect">
            <a:avLst/>
          </a:prstGeom>
        </p:spPr>
        <p:txBody>
          <a:bodyPr vert="horz" lIns="91440" tIns="45720" rIns="91440" bIns="45720" rtlCol="0" anchor="ctr"/>
          <a:lstStyle>
            <a:lvl1pPr algn="r">
              <a:defRPr sz="1050">
                <a:solidFill>
                  <a:srgbClr val="FFFFFF"/>
                </a:solidFill>
              </a:defRPr>
            </a:lvl1pPr>
          </a:lstStyle>
          <a:p>
            <a:fld id="{CE31AF75-AE0C-44F2-8FC2-99854962DF02}" type="slidenum">
              <a:rPr lang="da-DK" smtClean="0"/>
              <a:t>‹#›</a:t>
            </a:fld>
            <a:endParaRPr lang="da-DK"/>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Billede 10">
            <a:extLst>
              <a:ext uri="{FF2B5EF4-FFF2-40B4-BE49-F238E27FC236}">
                <a16:creationId xmlns:a16="http://schemas.microsoft.com/office/drawing/2014/main" id="{E95660C6-4233-4724-B36A-76E9C157317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698842" y="99781"/>
            <a:ext cx="2493158" cy="2428494"/>
          </a:xfrm>
          <a:prstGeom prst="rect">
            <a:avLst/>
          </a:prstGeom>
        </p:spPr>
      </p:pic>
    </p:spTree>
    <p:extLst>
      <p:ext uri="{BB962C8B-B14F-4D97-AF65-F5344CB8AC3E}">
        <p14:creationId xmlns:p14="http://schemas.microsoft.com/office/powerpoint/2010/main" val="958073323"/>
      </p:ext>
    </p:extLst>
  </p:cSld>
  <p:clrMap bg1="lt1" tx1="dk1" bg2="lt2" tx2="dk2" accent1="accent1" accent2="accent2" accent3="accent3" accent4="accent4" accent5="accent5" accent6="accent6" hlink="hlink" folHlink="folHlink"/>
  <p:sldLayoutIdLst>
    <p:sldLayoutId id="2147483745" r:id="rId1"/>
    <p:sldLayoutId id="2147483757" r:id="rId2"/>
    <p:sldLayoutId id="2147483756" r:id="rId3"/>
    <p:sldLayoutId id="2147483746" r:id="rId4"/>
    <p:sldLayoutId id="2147483748" r:id="rId5"/>
    <p:sldLayoutId id="2147483749" r:id="rId6"/>
    <p:sldLayoutId id="2147483750" r:id="rId7"/>
    <p:sldLayoutId id="2147483752" r:id="rId8"/>
  </p:sldLayoutIdLst>
  <p:txStyles>
    <p:titleStyle>
      <a:lvl1pPr algn="l" defTabSz="914400" rtl="0" eaLnBrk="1" latinLnBrk="0" hangingPunct="1">
        <a:lnSpc>
          <a:spcPct val="85000"/>
        </a:lnSpc>
        <a:spcBef>
          <a:spcPct val="0"/>
        </a:spcBef>
        <a:buNone/>
        <a:defRPr sz="4800" kern="1200" spc="-50" baseline="0">
          <a:solidFill>
            <a:srgbClr val="0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000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000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play.kahoot.it/#/k/d824e119-17be-4c79-a169-ce6294a3fba9"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ungmedjob.dk/"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s://bfa-service.dk/forebygulykker" TargetMode="External"/><Relationship Id="rId3" Type="http://schemas.openxmlformats.org/officeDocument/2006/relationships/notesSlide" Target="../notesSlides/notesSlide6.xml"/><Relationship Id="rId7" Type="http://schemas.openxmlformats.org/officeDocument/2006/relationships/hyperlink" Target="https://www.youtube.com/watch?v=JpHjyfWP8T4" TargetMode="External"/><Relationship Id="rId2" Type="http://schemas.openxmlformats.org/officeDocument/2006/relationships/slideLayout" Target="../slideLayouts/slideLayout3.xml"/><Relationship Id="rId1" Type="http://schemas.openxmlformats.org/officeDocument/2006/relationships/video" Target="https://www.youtube.com/embed/HAElASesJaw" TargetMode="External"/><Relationship Id="rId6" Type="http://schemas.openxmlformats.org/officeDocument/2006/relationships/hyperlink" Target="https://www.youtube.com/watch?v=0dzHseqcank" TargetMode="External"/><Relationship Id="rId5" Type="http://schemas.openxmlformats.org/officeDocument/2006/relationships/hyperlink" Target="https://www.youtube.com/watch?v=k6ygb7FEOCg" TargetMode="External"/><Relationship Id="rId10" Type="http://schemas.openxmlformats.org/officeDocument/2006/relationships/image" Target="../media/image5.png"/><Relationship Id="rId4" Type="http://schemas.openxmlformats.org/officeDocument/2006/relationships/hyperlink" Target="https://www.napofilm.net/en/napos-films/napo-safe-start" TargetMode="External"/><Relationship Id="rId9"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94ABE-FD66-4E2A-A543-3C335E1BF073}"/>
              </a:ext>
            </a:extLst>
          </p:cNvPr>
          <p:cNvSpPr>
            <a:spLocks noGrp="1"/>
          </p:cNvSpPr>
          <p:nvPr>
            <p:ph type="ctrTitle"/>
          </p:nvPr>
        </p:nvSpPr>
        <p:spPr/>
        <p:txBody>
          <a:bodyPr/>
          <a:lstStyle/>
          <a:p>
            <a:r>
              <a:rPr lang="da-DK" dirty="0"/>
              <a:t>Unges </a:t>
            </a:r>
            <a:br>
              <a:rPr lang="da-DK" dirty="0"/>
            </a:br>
            <a:r>
              <a:rPr lang="da-DK" dirty="0"/>
              <a:t>arbejdsmiljø</a:t>
            </a:r>
          </a:p>
        </p:txBody>
      </p:sp>
      <p:sp>
        <p:nvSpPr>
          <p:cNvPr id="3" name="Undertitel 2">
            <a:extLst>
              <a:ext uri="{FF2B5EF4-FFF2-40B4-BE49-F238E27FC236}">
                <a16:creationId xmlns:a16="http://schemas.microsoft.com/office/drawing/2014/main" id="{149A277A-9B9D-43F4-8E24-045CBF9CAFB7}"/>
              </a:ext>
            </a:extLst>
          </p:cNvPr>
          <p:cNvSpPr>
            <a:spLocks noGrp="1"/>
          </p:cNvSpPr>
          <p:nvPr>
            <p:ph type="subTitle" idx="1"/>
          </p:nvPr>
        </p:nvSpPr>
        <p:spPr/>
        <p:txBody>
          <a:bodyPr/>
          <a:lstStyle/>
          <a:p>
            <a:r>
              <a:rPr lang="da-DK" dirty="0"/>
              <a:t>Ungmedjob.dk</a:t>
            </a:r>
          </a:p>
        </p:txBody>
      </p:sp>
    </p:spTree>
    <p:extLst>
      <p:ext uri="{BB962C8B-B14F-4D97-AF65-F5344CB8AC3E}">
        <p14:creationId xmlns:p14="http://schemas.microsoft.com/office/powerpoint/2010/main" val="2987456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B4877F8F-62A5-4C02-939F-978C63B50BE9}"/>
              </a:ext>
            </a:extLst>
          </p:cNvPr>
          <p:cNvSpPr>
            <a:spLocks noGrp="1"/>
          </p:cNvSpPr>
          <p:nvPr>
            <p:ph sz="quarter" idx="10"/>
          </p:nvPr>
        </p:nvSpPr>
        <p:spPr/>
        <p:txBody>
          <a:bodyPr/>
          <a:lstStyle/>
          <a:p>
            <a:pPr marL="0" indent="0">
              <a:buNone/>
            </a:pPr>
            <a:r>
              <a:rPr lang="da-DK" dirty="0"/>
              <a:t>Du er 15 år gammel, og det er din anden vagt i butikken. </a:t>
            </a:r>
          </a:p>
          <a:p>
            <a:pPr marL="0" indent="0">
              <a:buNone/>
            </a:pPr>
            <a:r>
              <a:rPr lang="da-DK" dirty="0"/>
              <a:t>Du bliver bedt om at fylde pap i pappresseren og foretage presning.</a:t>
            </a:r>
          </a:p>
          <a:p>
            <a:pPr marL="0" indent="0">
              <a:buNone/>
            </a:pPr>
            <a:r>
              <a:rPr lang="da-DK" dirty="0"/>
              <a:t>Du er lidt usikker på, hvordan den fungerer. </a:t>
            </a:r>
          </a:p>
          <a:p>
            <a:pPr marL="0" indent="0">
              <a:buNone/>
            </a:pPr>
            <a:r>
              <a:rPr lang="da-DK" dirty="0"/>
              <a:t>Hvad gør du?</a:t>
            </a:r>
          </a:p>
        </p:txBody>
      </p:sp>
      <p:sp>
        <p:nvSpPr>
          <p:cNvPr id="3" name="Titel 2">
            <a:extLst>
              <a:ext uri="{FF2B5EF4-FFF2-40B4-BE49-F238E27FC236}">
                <a16:creationId xmlns:a16="http://schemas.microsoft.com/office/drawing/2014/main" id="{9E96C478-0CA9-4F1D-B576-70BB31967224}"/>
              </a:ext>
            </a:extLst>
          </p:cNvPr>
          <p:cNvSpPr>
            <a:spLocks noGrp="1"/>
          </p:cNvSpPr>
          <p:nvPr>
            <p:ph type="title"/>
          </p:nvPr>
        </p:nvSpPr>
        <p:spPr/>
        <p:txBody>
          <a:bodyPr>
            <a:normAutofit/>
          </a:bodyPr>
          <a:lstStyle/>
          <a:p>
            <a:r>
              <a:rPr lang="da-DK" sz="4400" dirty="0"/>
              <a:t>Eksempel fra det virkelige liv (3)</a:t>
            </a:r>
          </a:p>
        </p:txBody>
      </p:sp>
      <p:sp>
        <p:nvSpPr>
          <p:cNvPr id="6" name="TextBox 3">
            <a:extLst>
              <a:ext uri="{FF2B5EF4-FFF2-40B4-BE49-F238E27FC236}">
                <a16:creationId xmlns:a16="http://schemas.microsoft.com/office/drawing/2014/main" id="{A41E80F5-9182-4C1F-BCEF-E25A8DCA13B7}"/>
              </a:ext>
            </a:extLst>
          </p:cNvPr>
          <p:cNvSpPr txBox="1"/>
          <p:nvPr/>
        </p:nvSpPr>
        <p:spPr>
          <a:xfrm>
            <a:off x="210065" y="6497824"/>
            <a:ext cx="3546390" cy="369332"/>
          </a:xfrm>
          <a:prstGeom prst="rect">
            <a:avLst/>
          </a:prstGeom>
          <a:noFill/>
        </p:spPr>
        <p:txBody>
          <a:bodyPr wrap="square" rtlCol="0">
            <a:spAutoFit/>
          </a:bodyPr>
          <a:lstStyle/>
          <a:p>
            <a:r>
              <a:rPr lang="da-DK" dirty="0">
                <a:solidFill>
                  <a:schemeClr val="bg1"/>
                </a:solidFill>
              </a:rPr>
              <a:t>Del 3. Eksempler fra det virkelige liv </a:t>
            </a:r>
          </a:p>
        </p:txBody>
      </p:sp>
    </p:spTree>
    <p:extLst>
      <p:ext uri="{BB962C8B-B14F-4D97-AF65-F5344CB8AC3E}">
        <p14:creationId xmlns:p14="http://schemas.microsoft.com/office/powerpoint/2010/main" val="1068711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B4877F8F-62A5-4C02-939F-978C63B50BE9}"/>
              </a:ext>
            </a:extLst>
          </p:cNvPr>
          <p:cNvSpPr>
            <a:spLocks noGrp="1"/>
          </p:cNvSpPr>
          <p:nvPr>
            <p:ph sz="quarter" idx="10"/>
          </p:nvPr>
        </p:nvSpPr>
        <p:spPr>
          <a:xfrm>
            <a:off x="1097281" y="2075180"/>
            <a:ext cx="9757185" cy="3987800"/>
          </a:xfrm>
        </p:spPr>
        <p:txBody>
          <a:bodyPr/>
          <a:lstStyle/>
          <a:p>
            <a:pPr>
              <a:lnSpc>
                <a:spcPct val="100000"/>
              </a:lnSpc>
            </a:pPr>
            <a:r>
              <a:rPr lang="da-DK" dirty="0"/>
              <a:t>Du er ansat på en cafe og bliver bedt om at rengøre inventaret i køkkenet. </a:t>
            </a:r>
            <a:br>
              <a:rPr lang="da-DK" dirty="0"/>
            </a:br>
            <a:br>
              <a:rPr lang="da-DK" dirty="0"/>
            </a:br>
            <a:r>
              <a:rPr lang="da-DK" dirty="0"/>
              <a:t>Din chef fortæller, at der står rengøringsmidler og rengøringsredskaber ude i skabet i baglokalet. </a:t>
            </a:r>
          </a:p>
          <a:p>
            <a:pPr>
              <a:lnSpc>
                <a:spcPct val="100000"/>
              </a:lnSpc>
            </a:pPr>
            <a:r>
              <a:rPr lang="da-DK" dirty="0"/>
              <a:t>Der er flere flasker derude, og på den, du tror, du skal bruge, er der et rødt advarselsmærke og noget tekst med meget små bogstaver om, hvordan du skal bruge produktet. </a:t>
            </a:r>
          </a:p>
          <a:p>
            <a:pPr>
              <a:lnSpc>
                <a:spcPct val="100000"/>
              </a:lnSpc>
            </a:pPr>
            <a:r>
              <a:rPr lang="da-DK" dirty="0"/>
              <a:t>Hvad gør du? </a:t>
            </a:r>
          </a:p>
        </p:txBody>
      </p:sp>
      <p:sp>
        <p:nvSpPr>
          <p:cNvPr id="3" name="Titel 2">
            <a:extLst>
              <a:ext uri="{FF2B5EF4-FFF2-40B4-BE49-F238E27FC236}">
                <a16:creationId xmlns:a16="http://schemas.microsoft.com/office/drawing/2014/main" id="{9E96C478-0CA9-4F1D-B576-70BB31967224}"/>
              </a:ext>
            </a:extLst>
          </p:cNvPr>
          <p:cNvSpPr>
            <a:spLocks noGrp="1"/>
          </p:cNvSpPr>
          <p:nvPr>
            <p:ph type="title"/>
          </p:nvPr>
        </p:nvSpPr>
        <p:spPr/>
        <p:txBody>
          <a:bodyPr>
            <a:normAutofit/>
          </a:bodyPr>
          <a:lstStyle/>
          <a:p>
            <a:r>
              <a:rPr lang="da-DK" sz="4400" dirty="0"/>
              <a:t>Eksempel fra det virkelige liv (4)</a:t>
            </a:r>
          </a:p>
        </p:txBody>
      </p:sp>
      <p:sp>
        <p:nvSpPr>
          <p:cNvPr id="6" name="TextBox 3">
            <a:extLst>
              <a:ext uri="{FF2B5EF4-FFF2-40B4-BE49-F238E27FC236}">
                <a16:creationId xmlns:a16="http://schemas.microsoft.com/office/drawing/2014/main" id="{79E476C6-8B6C-4E1F-B99E-0D0684BC1093}"/>
              </a:ext>
            </a:extLst>
          </p:cNvPr>
          <p:cNvSpPr txBox="1"/>
          <p:nvPr/>
        </p:nvSpPr>
        <p:spPr>
          <a:xfrm>
            <a:off x="210065" y="6497824"/>
            <a:ext cx="3546390" cy="369332"/>
          </a:xfrm>
          <a:prstGeom prst="rect">
            <a:avLst/>
          </a:prstGeom>
          <a:noFill/>
        </p:spPr>
        <p:txBody>
          <a:bodyPr wrap="square" rtlCol="0">
            <a:spAutoFit/>
          </a:bodyPr>
          <a:lstStyle/>
          <a:p>
            <a:r>
              <a:rPr lang="da-DK" dirty="0">
                <a:solidFill>
                  <a:schemeClr val="bg1"/>
                </a:solidFill>
              </a:rPr>
              <a:t>Del 3. Eksempler fra det virkelige liv </a:t>
            </a:r>
          </a:p>
        </p:txBody>
      </p:sp>
    </p:spTree>
    <p:extLst>
      <p:ext uri="{BB962C8B-B14F-4D97-AF65-F5344CB8AC3E}">
        <p14:creationId xmlns:p14="http://schemas.microsoft.com/office/powerpoint/2010/main" val="590976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22AFC9AA-CC9D-4B84-82F0-D159DE875DE7}"/>
              </a:ext>
            </a:extLst>
          </p:cNvPr>
          <p:cNvSpPr>
            <a:spLocks noGrp="1"/>
          </p:cNvSpPr>
          <p:nvPr>
            <p:ph sz="quarter" idx="10"/>
          </p:nvPr>
        </p:nvSpPr>
        <p:spPr/>
        <p:txBody>
          <a:bodyPr/>
          <a:lstStyle/>
          <a:p>
            <a:pPr>
              <a:lnSpc>
                <a:spcPct val="100000"/>
              </a:lnSpc>
            </a:pPr>
            <a:r>
              <a:rPr lang="da-DK" dirty="0"/>
              <a:t>Du er 16 år og arbejder på en grillbar ved en friturekoger. </a:t>
            </a:r>
          </a:p>
          <a:p>
            <a:pPr>
              <a:lnSpc>
                <a:spcPct val="100000"/>
              </a:lnSpc>
            </a:pPr>
            <a:r>
              <a:rPr lang="da-DK" dirty="0"/>
              <a:t>Du kan ikke lige finde handsker at tage på, så du kan beskytte hænder og arme, og ved et uheld kommer du til at brænde dig på den varme olie. Det er en let forbrænding, men gør ret ondt. </a:t>
            </a:r>
          </a:p>
          <a:p>
            <a:pPr>
              <a:lnSpc>
                <a:spcPct val="100000"/>
              </a:lnSpc>
            </a:pPr>
            <a:r>
              <a:rPr lang="da-DK" dirty="0"/>
              <a:t>Du bliver rådet til at smøre tandpasta på og tage en pause…</a:t>
            </a:r>
          </a:p>
          <a:p>
            <a:pPr>
              <a:lnSpc>
                <a:spcPct val="100000"/>
              </a:lnSpc>
            </a:pPr>
            <a:r>
              <a:rPr lang="da-DK" dirty="0"/>
              <a:t>Hvad gør du? </a:t>
            </a:r>
          </a:p>
        </p:txBody>
      </p:sp>
      <p:sp>
        <p:nvSpPr>
          <p:cNvPr id="3" name="Titel 2">
            <a:extLst>
              <a:ext uri="{FF2B5EF4-FFF2-40B4-BE49-F238E27FC236}">
                <a16:creationId xmlns:a16="http://schemas.microsoft.com/office/drawing/2014/main" id="{304D6EFA-C5EC-4910-8D73-FAD898A75AE5}"/>
              </a:ext>
            </a:extLst>
          </p:cNvPr>
          <p:cNvSpPr>
            <a:spLocks noGrp="1"/>
          </p:cNvSpPr>
          <p:nvPr>
            <p:ph type="title"/>
          </p:nvPr>
        </p:nvSpPr>
        <p:spPr/>
        <p:txBody>
          <a:bodyPr>
            <a:normAutofit/>
          </a:bodyPr>
          <a:lstStyle/>
          <a:p>
            <a:r>
              <a:rPr lang="da-DK" sz="4400" dirty="0"/>
              <a:t>Eksempel fra det virkelige liv (5)</a:t>
            </a:r>
          </a:p>
        </p:txBody>
      </p:sp>
      <p:sp>
        <p:nvSpPr>
          <p:cNvPr id="6" name="TextBox 3">
            <a:extLst>
              <a:ext uri="{FF2B5EF4-FFF2-40B4-BE49-F238E27FC236}">
                <a16:creationId xmlns:a16="http://schemas.microsoft.com/office/drawing/2014/main" id="{D4F936E4-2E9B-400F-AD72-5E4CAC490524}"/>
              </a:ext>
            </a:extLst>
          </p:cNvPr>
          <p:cNvSpPr txBox="1"/>
          <p:nvPr/>
        </p:nvSpPr>
        <p:spPr>
          <a:xfrm>
            <a:off x="210065" y="6497824"/>
            <a:ext cx="3546390" cy="369332"/>
          </a:xfrm>
          <a:prstGeom prst="rect">
            <a:avLst/>
          </a:prstGeom>
          <a:noFill/>
        </p:spPr>
        <p:txBody>
          <a:bodyPr wrap="square" rtlCol="0">
            <a:spAutoFit/>
          </a:bodyPr>
          <a:lstStyle/>
          <a:p>
            <a:r>
              <a:rPr lang="da-DK" dirty="0">
                <a:solidFill>
                  <a:schemeClr val="bg1"/>
                </a:solidFill>
              </a:rPr>
              <a:t>Del 3. Eksempler fra det virkelige liv </a:t>
            </a:r>
          </a:p>
        </p:txBody>
      </p:sp>
    </p:spTree>
    <p:extLst>
      <p:ext uri="{BB962C8B-B14F-4D97-AF65-F5344CB8AC3E}">
        <p14:creationId xmlns:p14="http://schemas.microsoft.com/office/powerpoint/2010/main" val="2519914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FE81BB24-D958-47E1-A09A-AA32EA2E60F7}"/>
              </a:ext>
            </a:extLst>
          </p:cNvPr>
          <p:cNvSpPr>
            <a:spLocks noGrp="1"/>
          </p:cNvSpPr>
          <p:nvPr>
            <p:ph sz="quarter" idx="10"/>
          </p:nvPr>
        </p:nvSpPr>
        <p:spPr/>
        <p:txBody>
          <a:bodyPr/>
          <a:lstStyle/>
          <a:p>
            <a:endParaRPr lang="da-DK" dirty="0"/>
          </a:p>
          <a:p>
            <a:pPr marL="0" indent="0">
              <a:lnSpc>
                <a:spcPct val="100000"/>
              </a:lnSpc>
              <a:buNone/>
            </a:pPr>
            <a:r>
              <a:rPr lang="da-DK" dirty="0"/>
              <a:t>Du er 16 år og har fritidsjob i en stor lagerhal, hvor I er ved at flytte en hel masse tunge kasser. </a:t>
            </a:r>
          </a:p>
          <a:p>
            <a:pPr marL="0" indent="0">
              <a:lnSpc>
                <a:spcPct val="100000"/>
              </a:lnSpc>
              <a:buNone/>
            </a:pPr>
            <a:r>
              <a:rPr lang="da-DK" dirty="0"/>
              <a:t>Din kollega beder dig om lige at køre trucken hen til porten, så I hurtigt kan få læsset. </a:t>
            </a:r>
          </a:p>
          <a:p>
            <a:pPr marL="0" indent="0">
              <a:lnSpc>
                <a:spcPct val="100000"/>
              </a:lnSpc>
              <a:buNone/>
            </a:pPr>
            <a:r>
              <a:rPr lang="da-DK" dirty="0"/>
              <a:t>Du har aldrig før selv kørt en truck, men har set, hvordan de andre gør. </a:t>
            </a:r>
          </a:p>
          <a:p>
            <a:pPr marL="0" indent="0">
              <a:lnSpc>
                <a:spcPct val="100000"/>
              </a:lnSpc>
              <a:buNone/>
            </a:pPr>
            <a:r>
              <a:rPr lang="da-DK" dirty="0"/>
              <a:t>Hvad gør du?</a:t>
            </a:r>
          </a:p>
        </p:txBody>
      </p:sp>
      <p:sp>
        <p:nvSpPr>
          <p:cNvPr id="3" name="Titel 2">
            <a:extLst>
              <a:ext uri="{FF2B5EF4-FFF2-40B4-BE49-F238E27FC236}">
                <a16:creationId xmlns:a16="http://schemas.microsoft.com/office/drawing/2014/main" id="{B9CD5860-0123-4426-B741-2F1235417763}"/>
              </a:ext>
            </a:extLst>
          </p:cNvPr>
          <p:cNvSpPr>
            <a:spLocks noGrp="1"/>
          </p:cNvSpPr>
          <p:nvPr>
            <p:ph type="title"/>
          </p:nvPr>
        </p:nvSpPr>
        <p:spPr/>
        <p:txBody>
          <a:bodyPr>
            <a:normAutofit/>
          </a:bodyPr>
          <a:lstStyle/>
          <a:p>
            <a:r>
              <a:rPr lang="da-DK" sz="4400" dirty="0"/>
              <a:t>Eksempel fra det virkelige liv (6)</a:t>
            </a:r>
          </a:p>
        </p:txBody>
      </p:sp>
      <p:sp>
        <p:nvSpPr>
          <p:cNvPr id="6" name="TextBox 3">
            <a:extLst>
              <a:ext uri="{FF2B5EF4-FFF2-40B4-BE49-F238E27FC236}">
                <a16:creationId xmlns:a16="http://schemas.microsoft.com/office/drawing/2014/main" id="{EFC6831B-1AC8-4A66-A426-1ED6C15836A9}"/>
              </a:ext>
            </a:extLst>
          </p:cNvPr>
          <p:cNvSpPr txBox="1"/>
          <p:nvPr/>
        </p:nvSpPr>
        <p:spPr>
          <a:xfrm>
            <a:off x="210065" y="6497824"/>
            <a:ext cx="3546390" cy="369332"/>
          </a:xfrm>
          <a:prstGeom prst="rect">
            <a:avLst/>
          </a:prstGeom>
          <a:noFill/>
        </p:spPr>
        <p:txBody>
          <a:bodyPr wrap="square" rtlCol="0">
            <a:spAutoFit/>
          </a:bodyPr>
          <a:lstStyle/>
          <a:p>
            <a:r>
              <a:rPr lang="da-DK" dirty="0">
                <a:solidFill>
                  <a:schemeClr val="bg1"/>
                </a:solidFill>
              </a:rPr>
              <a:t>Del 3. Eksempler fra det virkelige liv </a:t>
            </a:r>
          </a:p>
        </p:txBody>
      </p:sp>
    </p:spTree>
    <p:extLst>
      <p:ext uri="{BB962C8B-B14F-4D97-AF65-F5344CB8AC3E}">
        <p14:creationId xmlns:p14="http://schemas.microsoft.com/office/powerpoint/2010/main" val="1059161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5FAAF48-F715-4384-BFC8-F3BE286A769A}"/>
              </a:ext>
            </a:extLst>
          </p:cNvPr>
          <p:cNvSpPr>
            <a:spLocks noGrp="1"/>
          </p:cNvSpPr>
          <p:nvPr>
            <p:ph sz="quarter" idx="10"/>
          </p:nvPr>
        </p:nvSpPr>
        <p:spPr/>
        <p:txBody>
          <a:bodyPr/>
          <a:lstStyle/>
          <a:p>
            <a:pPr>
              <a:lnSpc>
                <a:spcPct val="100000"/>
              </a:lnSpc>
            </a:pPr>
            <a:r>
              <a:rPr lang="da-DK" dirty="0"/>
              <a:t>Du er 15 år og går i skole, men har fritidsjob hos en landmand.</a:t>
            </a:r>
          </a:p>
          <a:p>
            <a:pPr>
              <a:lnSpc>
                <a:spcPct val="100000"/>
              </a:lnSpc>
            </a:pPr>
            <a:r>
              <a:rPr lang="da-DK" dirty="0"/>
              <a:t>Høstsæsonen er på sit højeste.</a:t>
            </a:r>
          </a:p>
          <a:p>
            <a:pPr>
              <a:lnSpc>
                <a:spcPct val="100000"/>
              </a:lnSpc>
            </a:pPr>
            <a:r>
              <a:rPr lang="da-DK" dirty="0"/>
              <a:t>Du har arbejdet 12 timer i træk, og du kan se, at der er langt til I er færdige. </a:t>
            </a:r>
          </a:p>
          <a:p>
            <a:pPr>
              <a:lnSpc>
                <a:spcPct val="100000"/>
              </a:lnSpc>
            </a:pPr>
            <a:r>
              <a:rPr lang="da-DK" dirty="0"/>
              <a:t>Hvad gør du?</a:t>
            </a:r>
          </a:p>
        </p:txBody>
      </p:sp>
      <p:sp>
        <p:nvSpPr>
          <p:cNvPr id="3" name="Titel 2">
            <a:extLst>
              <a:ext uri="{FF2B5EF4-FFF2-40B4-BE49-F238E27FC236}">
                <a16:creationId xmlns:a16="http://schemas.microsoft.com/office/drawing/2014/main" id="{F04FE149-C0DC-43E2-8E01-FE5DAE0A732C}"/>
              </a:ext>
            </a:extLst>
          </p:cNvPr>
          <p:cNvSpPr>
            <a:spLocks noGrp="1"/>
          </p:cNvSpPr>
          <p:nvPr>
            <p:ph type="title"/>
          </p:nvPr>
        </p:nvSpPr>
        <p:spPr/>
        <p:txBody>
          <a:bodyPr>
            <a:normAutofit/>
          </a:bodyPr>
          <a:lstStyle/>
          <a:p>
            <a:r>
              <a:rPr lang="da-DK" sz="4400" dirty="0"/>
              <a:t>Eksempel fra det virkelige liv (7)</a:t>
            </a:r>
          </a:p>
        </p:txBody>
      </p:sp>
      <p:sp>
        <p:nvSpPr>
          <p:cNvPr id="5" name="TextBox 3">
            <a:extLst>
              <a:ext uri="{FF2B5EF4-FFF2-40B4-BE49-F238E27FC236}">
                <a16:creationId xmlns:a16="http://schemas.microsoft.com/office/drawing/2014/main" id="{14BE5487-9868-407E-86F1-E6990ACC8B5C}"/>
              </a:ext>
            </a:extLst>
          </p:cNvPr>
          <p:cNvSpPr txBox="1"/>
          <p:nvPr/>
        </p:nvSpPr>
        <p:spPr>
          <a:xfrm>
            <a:off x="210065" y="6497824"/>
            <a:ext cx="3546390" cy="369332"/>
          </a:xfrm>
          <a:prstGeom prst="rect">
            <a:avLst/>
          </a:prstGeom>
          <a:noFill/>
        </p:spPr>
        <p:txBody>
          <a:bodyPr wrap="square" rtlCol="0">
            <a:spAutoFit/>
          </a:bodyPr>
          <a:lstStyle/>
          <a:p>
            <a:r>
              <a:rPr lang="da-DK" dirty="0">
                <a:solidFill>
                  <a:schemeClr val="bg1"/>
                </a:solidFill>
              </a:rPr>
              <a:t>Del 3. Eksempler fra det virkelige liv </a:t>
            </a:r>
          </a:p>
        </p:txBody>
      </p:sp>
    </p:spTree>
    <p:extLst>
      <p:ext uri="{BB962C8B-B14F-4D97-AF65-F5344CB8AC3E}">
        <p14:creationId xmlns:p14="http://schemas.microsoft.com/office/powerpoint/2010/main" val="1648219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29980095-04BA-41A6-85A5-3FBDB69F1E71}"/>
              </a:ext>
            </a:extLst>
          </p:cNvPr>
          <p:cNvSpPr>
            <a:spLocks noGrp="1"/>
          </p:cNvSpPr>
          <p:nvPr>
            <p:ph sz="quarter" idx="10"/>
          </p:nvPr>
        </p:nvSpPr>
        <p:spPr/>
        <p:txBody>
          <a:bodyPr/>
          <a:lstStyle/>
          <a:p>
            <a:pPr>
              <a:lnSpc>
                <a:spcPct val="100000"/>
              </a:lnSpc>
            </a:pPr>
            <a:r>
              <a:rPr lang="da-DK" dirty="0"/>
              <a:t>Du er pizzabud og er på en cykel på vej til en kunde med en pizza. </a:t>
            </a:r>
          </a:p>
          <a:p>
            <a:pPr>
              <a:lnSpc>
                <a:spcPct val="100000"/>
              </a:lnSpc>
            </a:pPr>
            <a:r>
              <a:rPr lang="da-DK" dirty="0"/>
              <a:t>Da du stopper for rødt lys bliver du omringet af nogle unge fyre, som beordrer dig til at lukke op for bagagekassen og give dem pizzaen.</a:t>
            </a:r>
          </a:p>
          <a:p>
            <a:pPr>
              <a:lnSpc>
                <a:spcPct val="100000"/>
              </a:lnSpc>
            </a:pPr>
            <a:r>
              <a:rPr lang="da-DK" dirty="0"/>
              <a:t>Hvad gør du? </a:t>
            </a:r>
          </a:p>
        </p:txBody>
      </p:sp>
      <p:sp>
        <p:nvSpPr>
          <p:cNvPr id="3" name="Titel 2">
            <a:extLst>
              <a:ext uri="{FF2B5EF4-FFF2-40B4-BE49-F238E27FC236}">
                <a16:creationId xmlns:a16="http://schemas.microsoft.com/office/drawing/2014/main" id="{E9C18FB4-CD22-4D27-B6D5-588CA423DAE0}"/>
              </a:ext>
            </a:extLst>
          </p:cNvPr>
          <p:cNvSpPr>
            <a:spLocks noGrp="1"/>
          </p:cNvSpPr>
          <p:nvPr>
            <p:ph type="title"/>
          </p:nvPr>
        </p:nvSpPr>
        <p:spPr/>
        <p:txBody>
          <a:bodyPr>
            <a:normAutofit/>
          </a:bodyPr>
          <a:lstStyle/>
          <a:p>
            <a:r>
              <a:rPr lang="da-DK" sz="4400" dirty="0"/>
              <a:t>Eksempel fra det virkelige liv (8)</a:t>
            </a:r>
          </a:p>
        </p:txBody>
      </p:sp>
      <p:sp>
        <p:nvSpPr>
          <p:cNvPr id="5" name="TextBox 3">
            <a:extLst>
              <a:ext uri="{FF2B5EF4-FFF2-40B4-BE49-F238E27FC236}">
                <a16:creationId xmlns:a16="http://schemas.microsoft.com/office/drawing/2014/main" id="{5B4CBF81-6F9E-4E68-806C-E2769666FA28}"/>
              </a:ext>
            </a:extLst>
          </p:cNvPr>
          <p:cNvSpPr txBox="1"/>
          <p:nvPr/>
        </p:nvSpPr>
        <p:spPr>
          <a:xfrm>
            <a:off x="210065" y="6497824"/>
            <a:ext cx="3546390" cy="369332"/>
          </a:xfrm>
          <a:prstGeom prst="rect">
            <a:avLst/>
          </a:prstGeom>
          <a:noFill/>
        </p:spPr>
        <p:txBody>
          <a:bodyPr wrap="square" rtlCol="0">
            <a:spAutoFit/>
          </a:bodyPr>
          <a:lstStyle/>
          <a:p>
            <a:r>
              <a:rPr lang="da-DK" dirty="0">
                <a:solidFill>
                  <a:schemeClr val="bg1"/>
                </a:solidFill>
              </a:rPr>
              <a:t>Del 3. Eksempler fra det virkelige liv </a:t>
            </a:r>
          </a:p>
        </p:txBody>
      </p:sp>
    </p:spTree>
    <p:extLst>
      <p:ext uri="{BB962C8B-B14F-4D97-AF65-F5344CB8AC3E}">
        <p14:creationId xmlns:p14="http://schemas.microsoft.com/office/powerpoint/2010/main" val="1629848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29980095-04BA-41A6-85A5-3FBDB69F1E71}"/>
              </a:ext>
            </a:extLst>
          </p:cNvPr>
          <p:cNvSpPr>
            <a:spLocks noGrp="1"/>
          </p:cNvSpPr>
          <p:nvPr>
            <p:ph sz="quarter" idx="10"/>
          </p:nvPr>
        </p:nvSpPr>
        <p:spPr/>
        <p:txBody>
          <a:bodyPr/>
          <a:lstStyle/>
          <a:p>
            <a:pPr marL="0" indent="0">
              <a:lnSpc>
                <a:spcPct val="100000"/>
              </a:lnSpc>
              <a:buNone/>
            </a:pPr>
            <a:r>
              <a:rPr lang="da-DK" dirty="0"/>
              <a:t>Du er 15 år gammel og går med aviser hver 2. lørdag. </a:t>
            </a:r>
          </a:p>
          <a:p>
            <a:pPr marL="0" indent="0">
              <a:lnSpc>
                <a:spcPct val="100000"/>
              </a:lnSpc>
              <a:buNone/>
            </a:pPr>
            <a:r>
              <a:rPr lang="da-DK" dirty="0"/>
              <a:t>Du er så brugt efter hver tur, at din søndag er helt ødelagt - ondt i arme, ryg og lænd. </a:t>
            </a:r>
          </a:p>
          <a:p>
            <a:pPr marL="0" indent="0">
              <a:lnSpc>
                <a:spcPct val="100000"/>
              </a:lnSpc>
              <a:buNone/>
            </a:pPr>
            <a:r>
              <a:rPr lang="da-DK" dirty="0"/>
              <a:t>Vognen med aviser vejer 225 kg. når den er fyldt. </a:t>
            </a:r>
          </a:p>
          <a:p>
            <a:pPr marL="0" indent="0">
              <a:lnSpc>
                <a:spcPct val="100000"/>
              </a:lnSpc>
              <a:buNone/>
            </a:pPr>
            <a:r>
              <a:rPr lang="da-DK" dirty="0"/>
              <a:t>Du har læst, at unge under 18 år må trække/skubbe op til 250 kg. så du tror ikke, at der er noget </a:t>
            </a:r>
            <a:r>
              <a:rPr lang="da-DK" dirty="0" err="1"/>
              <a:t>arbejdsmiljø-lovmæssigt</a:t>
            </a:r>
            <a:r>
              <a:rPr lang="da-DK" dirty="0"/>
              <a:t> problem. </a:t>
            </a:r>
          </a:p>
          <a:p>
            <a:pPr marL="0" indent="0">
              <a:lnSpc>
                <a:spcPct val="100000"/>
              </a:lnSpc>
              <a:buNone/>
            </a:pPr>
            <a:r>
              <a:rPr lang="da-DK" dirty="0"/>
              <a:t>Hvad kan du gøre? </a:t>
            </a:r>
          </a:p>
        </p:txBody>
      </p:sp>
      <p:sp>
        <p:nvSpPr>
          <p:cNvPr id="3" name="Titel 2">
            <a:extLst>
              <a:ext uri="{FF2B5EF4-FFF2-40B4-BE49-F238E27FC236}">
                <a16:creationId xmlns:a16="http://schemas.microsoft.com/office/drawing/2014/main" id="{E9C18FB4-CD22-4D27-B6D5-588CA423DAE0}"/>
              </a:ext>
            </a:extLst>
          </p:cNvPr>
          <p:cNvSpPr>
            <a:spLocks noGrp="1"/>
          </p:cNvSpPr>
          <p:nvPr>
            <p:ph type="title"/>
          </p:nvPr>
        </p:nvSpPr>
        <p:spPr/>
        <p:txBody>
          <a:bodyPr>
            <a:normAutofit/>
          </a:bodyPr>
          <a:lstStyle/>
          <a:p>
            <a:r>
              <a:rPr lang="da-DK" sz="4400" dirty="0"/>
              <a:t>Eksempel fra det virkelige liv (9)</a:t>
            </a:r>
          </a:p>
        </p:txBody>
      </p:sp>
      <p:sp>
        <p:nvSpPr>
          <p:cNvPr id="5" name="TextBox 3">
            <a:extLst>
              <a:ext uri="{FF2B5EF4-FFF2-40B4-BE49-F238E27FC236}">
                <a16:creationId xmlns:a16="http://schemas.microsoft.com/office/drawing/2014/main" id="{F90C9982-5C5D-451A-8908-1040F1D2EBB0}"/>
              </a:ext>
            </a:extLst>
          </p:cNvPr>
          <p:cNvSpPr txBox="1"/>
          <p:nvPr/>
        </p:nvSpPr>
        <p:spPr>
          <a:xfrm>
            <a:off x="210065" y="6497824"/>
            <a:ext cx="3546390" cy="369332"/>
          </a:xfrm>
          <a:prstGeom prst="rect">
            <a:avLst/>
          </a:prstGeom>
          <a:noFill/>
        </p:spPr>
        <p:txBody>
          <a:bodyPr wrap="square" rtlCol="0">
            <a:spAutoFit/>
          </a:bodyPr>
          <a:lstStyle/>
          <a:p>
            <a:r>
              <a:rPr lang="da-DK" dirty="0">
                <a:solidFill>
                  <a:schemeClr val="bg1"/>
                </a:solidFill>
              </a:rPr>
              <a:t>Del 3. Eksempler fra det virkelige liv </a:t>
            </a:r>
          </a:p>
        </p:txBody>
      </p:sp>
    </p:spTree>
    <p:extLst>
      <p:ext uri="{BB962C8B-B14F-4D97-AF65-F5344CB8AC3E}">
        <p14:creationId xmlns:p14="http://schemas.microsoft.com/office/powerpoint/2010/main" val="2203809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29980095-04BA-41A6-85A5-3FBDB69F1E71}"/>
              </a:ext>
            </a:extLst>
          </p:cNvPr>
          <p:cNvSpPr>
            <a:spLocks noGrp="1"/>
          </p:cNvSpPr>
          <p:nvPr>
            <p:ph sz="quarter" idx="10"/>
          </p:nvPr>
        </p:nvSpPr>
        <p:spPr/>
        <p:txBody>
          <a:bodyPr/>
          <a:lstStyle/>
          <a:p>
            <a:pPr marL="0" indent="0">
              <a:lnSpc>
                <a:spcPct val="100000"/>
              </a:lnSpc>
              <a:buNone/>
            </a:pPr>
            <a:r>
              <a:rPr lang="da-DK" dirty="0"/>
              <a:t>Du er 16 år og ret glad for dit job i et dansk sommerland. </a:t>
            </a:r>
          </a:p>
          <a:p>
            <a:pPr marL="0" indent="0">
              <a:lnSpc>
                <a:spcPct val="100000"/>
              </a:lnSpc>
              <a:buNone/>
            </a:pPr>
            <a:r>
              <a:rPr lang="da-DK" dirty="0"/>
              <a:t>Du arbejder ved en lille børneforlystelse, hvor det er tilladt for unge under 18 år at arbejde. Du har dog det problem, at du altid går sukkerkold, når du er på arbejde. </a:t>
            </a:r>
          </a:p>
          <a:p>
            <a:pPr marL="0" indent="0">
              <a:lnSpc>
                <a:spcPct val="100000"/>
              </a:lnSpc>
              <a:buNone/>
            </a:pPr>
            <a:r>
              <a:rPr lang="da-DK" dirty="0"/>
              <a:t>Du får nemlig aldrig pauser – heller ikke når du er på arbejde i 7 timer i træk. </a:t>
            </a:r>
          </a:p>
          <a:p>
            <a:pPr marL="0" indent="0">
              <a:lnSpc>
                <a:spcPct val="100000"/>
              </a:lnSpc>
              <a:buNone/>
            </a:pPr>
            <a:r>
              <a:rPr lang="da-DK" dirty="0"/>
              <a:t>Det påvirker dig meget, og du overvejer at sige op, fordi du har ondt i maven længe efter hver vagt. </a:t>
            </a:r>
          </a:p>
          <a:p>
            <a:pPr marL="0" indent="0">
              <a:lnSpc>
                <a:spcPct val="100000"/>
              </a:lnSpc>
              <a:buNone/>
            </a:pPr>
            <a:r>
              <a:rPr lang="da-DK" dirty="0"/>
              <a:t>Kan du gøre noget?</a:t>
            </a:r>
          </a:p>
        </p:txBody>
      </p:sp>
      <p:sp>
        <p:nvSpPr>
          <p:cNvPr id="3" name="Titel 2">
            <a:extLst>
              <a:ext uri="{FF2B5EF4-FFF2-40B4-BE49-F238E27FC236}">
                <a16:creationId xmlns:a16="http://schemas.microsoft.com/office/drawing/2014/main" id="{E9C18FB4-CD22-4D27-B6D5-588CA423DAE0}"/>
              </a:ext>
            </a:extLst>
          </p:cNvPr>
          <p:cNvSpPr>
            <a:spLocks noGrp="1"/>
          </p:cNvSpPr>
          <p:nvPr>
            <p:ph type="title"/>
          </p:nvPr>
        </p:nvSpPr>
        <p:spPr/>
        <p:txBody>
          <a:bodyPr>
            <a:normAutofit/>
          </a:bodyPr>
          <a:lstStyle/>
          <a:p>
            <a:r>
              <a:rPr lang="da-DK" sz="4400" dirty="0"/>
              <a:t>Eksempel fra det virkelige liv (10)</a:t>
            </a:r>
          </a:p>
        </p:txBody>
      </p:sp>
      <p:sp>
        <p:nvSpPr>
          <p:cNvPr id="5" name="TextBox 3">
            <a:extLst>
              <a:ext uri="{FF2B5EF4-FFF2-40B4-BE49-F238E27FC236}">
                <a16:creationId xmlns:a16="http://schemas.microsoft.com/office/drawing/2014/main" id="{5EB5FFAE-40C2-442B-9B2D-8D7CFC548D67}"/>
              </a:ext>
            </a:extLst>
          </p:cNvPr>
          <p:cNvSpPr txBox="1"/>
          <p:nvPr/>
        </p:nvSpPr>
        <p:spPr>
          <a:xfrm>
            <a:off x="210065" y="6497824"/>
            <a:ext cx="3546390" cy="369332"/>
          </a:xfrm>
          <a:prstGeom prst="rect">
            <a:avLst/>
          </a:prstGeom>
          <a:noFill/>
        </p:spPr>
        <p:txBody>
          <a:bodyPr wrap="square" rtlCol="0">
            <a:spAutoFit/>
          </a:bodyPr>
          <a:lstStyle/>
          <a:p>
            <a:r>
              <a:rPr lang="da-DK" dirty="0">
                <a:solidFill>
                  <a:schemeClr val="bg1"/>
                </a:solidFill>
              </a:rPr>
              <a:t>Del 3. Eksempler fra det virkelige liv </a:t>
            </a:r>
          </a:p>
        </p:txBody>
      </p:sp>
    </p:spTree>
    <p:extLst>
      <p:ext uri="{BB962C8B-B14F-4D97-AF65-F5344CB8AC3E}">
        <p14:creationId xmlns:p14="http://schemas.microsoft.com/office/powerpoint/2010/main" val="3899671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5F065474-7128-4E13-A082-01B8298F2C74}"/>
              </a:ext>
            </a:extLst>
          </p:cNvPr>
          <p:cNvSpPr>
            <a:spLocks noGrp="1"/>
          </p:cNvSpPr>
          <p:nvPr>
            <p:ph sz="quarter" idx="10"/>
          </p:nvPr>
        </p:nvSpPr>
        <p:spPr>
          <a:xfrm>
            <a:off x="1097281" y="2075180"/>
            <a:ext cx="9467746" cy="3987800"/>
          </a:xfrm>
        </p:spPr>
        <p:txBody>
          <a:bodyPr/>
          <a:lstStyle/>
          <a:p>
            <a:pPr marL="0" indent="0">
              <a:buNone/>
            </a:pPr>
            <a:r>
              <a:rPr lang="da-DK" dirty="0"/>
              <a:t>Arbejdsmiljø er de fysiske, psykiske og sociale faktorer, der påvirker den ansatte i </a:t>
            </a:r>
            <a:br>
              <a:rPr lang="da-DK" dirty="0"/>
            </a:br>
            <a:r>
              <a:rPr lang="da-DK" dirty="0"/>
              <a:t>forbindelse med jobbet. </a:t>
            </a:r>
          </a:p>
          <a:p>
            <a:pPr marL="0" indent="0">
              <a:buNone/>
            </a:pPr>
            <a:r>
              <a:rPr lang="da-DK" dirty="0"/>
              <a:t>Arbejdsmiljø er et samspil af de relationer, påvirkninger og vilkår, som ansatte arbejder under.</a:t>
            </a:r>
          </a:p>
          <a:p>
            <a:pPr marL="0" indent="0">
              <a:buNone/>
            </a:pPr>
            <a:r>
              <a:rPr lang="da-DK" dirty="0"/>
              <a:t>Med andre ord er det de relationer og vilkår, som gælder på arbejdspladsen. </a:t>
            </a:r>
          </a:p>
        </p:txBody>
      </p:sp>
      <p:sp>
        <p:nvSpPr>
          <p:cNvPr id="3" name="Titel 2">
            <a:extLst>
              <a:ext uri="{FF2B5EF4-FFF2-40B4-BE49-F238E27FC236}">
                <a16:creationId xmlns:a16="http://schemas.microsoft.com/office/drawing/2014/main" id="{B2051B00-EC46-45A4-8637-AEDFC2B66FA3}"/>
              </a:ext>
            </a:extLst>
          </p:cNvPr>
          <p:cNvSpPr>
            <a:spLocks noGrp="1"/>
          </p:cNvSpPr>
          <p:nvPr>
            <p:ph type="title"/>
          </p:nvPr>
        </p:nvSpPr>
        <p:spPr/>
        <p:txBody>
          <a:bodyPr>
            <a:normAutofit/>
          </a:bodyPr>
          <a:lstStyle/>
          <a:p>
            <a:r>
              <a:rPr lang="da-DK" sz="4400" dirty="0"/>
              <a:t>4. Hvad er arbejdsmiljø ?</a:t>
            </a:r>
          </a:p>
        </p:txBody>
      </p:sp>
      <p:sp>
        <p:nvSpPr>
          <p:cNvPr id="4" name="Rectangle 3">
            <a:extLst>
              <a:ext uri="{FF2B5EF4-FFF2-40B4-BE49-F238E27FC236}">
                <a16:creationId xmlns:a16="http://schemas.microsoft.com/office/drawing/2014/main" id="{4EB8F6FE-2BAF-4D9B-A165-E497CD45F483}"/>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4. Hvad er arbejdsmiljø? </a:t>
            </a:r>
          </a:p>
        </p:txBody>
      </p:sp>
    </p:spTree>
    <p:extLst>
      <p:ext uri="{BB962C8B-B14F-4D97-AF65-F5344CB8AC3E}">
        <p14:creationId xmlns:p14="http://schemas.microsoft.com/office/powerpoint/2010/main" val="1942437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53E3081A-EE07-4A37-B05E-5A473EA11228}"/>
              </a:ext>
            </a:extLst>
          </p:cNvPr>
          <p:cNvSpPr>
            <a:spLocks noGrp="1"/>
          </p:cNvSpPr>
          <p:nvPr>
            <p:ph sz="quarter" idx="10"/>
          </p:nvPr>
        </p:nvSpPr>
        <p:spPr>
          <a:xfrm>
            <a:off x="1799481" y="3506466"/>
            <a:ext cx="2979419" cy="651579"/>
          </a:xfrm>
        </p:spPr>
        <p:txBody>
          <a:bodyPr>
            <a:normAutofit fontScale="85000" lnSpcReduction="10000"/>
          </a:bodyPr>
          <a:lstStyle/>
          <a:p>
            <a:pPr marL="0" indent="0">
              <a:buNone/>
            </a:pPr>
            <a:r>
              <a:rPr lang="da-DK" sz="3400" b="1" dirty="0"/>
              <a:t>Fysisk arbejdsmiljø</a:t>
            </a:r>
          </a:p>
          <a:p>
            <a:endParaRPr lang="da-DK" dirty="0"/>
          </a:p>
        </p:txBody>
      </p:sp>
      <p:sp>
        <p:nvSpPr>
          <p:cNvPr id="3" name="Titel 2">
            <a:extLst>
              <a:ext uri="{FF2B5EF4-FFF2-40B4-BE49-F238E27FC236}">
                <a16:creationId xmlns:a16="http://schemas.microsoft.com/office/drawing/2014/main" id="{2F420548-69D4-4407-813B-B509F78C109B}"/>
              </a:ext>
            </a:extLst>
          </p:cNvPr>
          <p:cNvSpPr>
            <a:spLocks noGrp="1"/>
          </p:cNvSpPr>
          <p:nvPr>
            <p:ph type="title"/>
          </p:nvPr>
        </p:nvSpPr>
        <p:spPr>
          <a:xfrm>
            <a:off x="957581" y="232656"/>
            <a:ext cx="8928697" cy="1450757"/>
          </a:xfrm>
        </p:spPr>
        <p:txBody>
          <a:bodyPr>
            <a:normAutofit/>
          </a:bodyPr>
          <a:lstStyle/>
          <a:p>
            <a:r>
              <a:rPr lang="da-DK" sz="4400" dirty="0"/>
              <a:t>Arbejdsmiljø kan deles op i fire kategorier</a:t>
            </a:r>
          </a:p>
        </p:txBody>
      </p:sp>
      <p:pic>
        <p:nvPicPr>
          <p:cNvPr id="4" name="Billede 3">
            <a:extLst>
              <a:ext uri="{FF2B5EF4-FFF2-40B4-BE49-F238E27FC236}">
                <a16:creationId xmlns:a16="http://schemas.microsoft.com/office/drawing/2014/main" id="{C9009F5F-022B-4FB1-986B-39D153928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9481" y="4034079"/>
            <a:ext cx="2378819" cy="1781818"/>
          </a:xfrm>
          <a:prstGeom prst="rect">
            <a:avLst/>
          </a:prstGeom>
        </p:spPr>
      </p:pic>
      <p:pic>
        <p:nvPicPr>
          <p:cNvPr id="5" name="Billede 4">
            <a:extLst>
              <a:ext uri="{FF2B5EF4-FFF2-40B4-BE49-F238E27FC236}">
                <a16:creationId xmlns:a16="http://schemas.microsoft.com/office/drawing/2014/main" id="{DB904FF5-FA2D-4C82-AF0F-B131B5782D53}"/>
              </a:ext>
            </a:extLst>
          </p:cNvPr>
          <p:cNvPicPr>
            <a:picLocks noChangeAspect="1"/>
          </p:cNvPicPr>
          <p:nvPr/>
        </p:nvPicPr>
        <p:blipFill>
          <a:blip r:embed="rId4"/>
          <a:stretch>
            <a:fillRect/>
          </a:stretch>
        </p:blipFill>
        <p:spPr>
          <a:xfrm>
            <a:off x="6870811" y="1647182"/>
            <a:ext cx="1739225" cy="1781818"/>
          </a:xfrm>
          <a:prstGeom prst="rect">
            <a:avLst/>
          </a:prstGeom>
        </p:spPr>
      </p:pic>
      <p:sp>
        <p:nvSpPr>
          <p:cNvPr id="7" name="Pladsholder til indhold 1">
            <a:extLst>
              <a:ext uri="{FF2B5EF4-FFF2-40B4-BE49-F238E27FC236}">
                <a16:creationId xmlns:a16="http://schemas.microsoft.com/office/drawing/2014/main" id="{07FAE22D-54F8-42FE-BBB9-C733657A5A21}"/>
              </a:ext>
            </a:extLst>
          </p:cNvPr>
          <p:cNvSpPr txBox="1">
            <a:spLocks/>
          </p:cNvSpPr>
          <p:nvPr/>
        </p:nvSpPr>
        <p:spPr>
          <a:xfrm>
            <a:off x="4500881" y="4443635"/>
            <a:ext cx="2979419" cy="160782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000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000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da-DK" dirty="0"/>
          </a:p>
        </p:txBody>
      </p:sp>
      <p:sp>
        <p:nvSpPr>
          <p:cNvPr id="8" name="Pladsholder til indhold 1">
            <a:extLst>
              <a:ext uri="{FF2B5EF4-FFF2-40B4-BE49-F238E27FC236}">
                <a16:creationId xmlns:a16="http://schemas.microsoft.com/office/drawing/2014/main" id="{500ADD9C-8024-4489-8193-97D2F2B9D4DE}"/>
              </a:ext>
            </a:extLst>
          </p:cNvPr>
          <p:cNvSpPr txBox="1">
            <a:spLocks/>
          </p:cNvSpPr>
          <p:nvPr/>
        </p:nvSpPr>
        <p:spPr>
          <a:xfrm>
            <a:off x="7802881" y="4405535"/>
            <a:ext cx="2979419" cy="160782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000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000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da-DK" dirty="0"/>
          </a:p>
        </p:txBody>
      </p:sp>
      <p:sp>
        <p:nvSpPr>
          <p:cNvPr id="11" name="Pladsholder til indhold 1">
            <a:extLst>
              <a:ext uri="{FF2B5EF4-FFF2-40B4-BE49-F238E27FC236}">
                <a16:creationId xmlns:a16="http://schemas.microsoft.com/office/drawing/2014/main" id="{5820B1A7-E1C6-410E-99E9-ED67D4551B39}"/>
              </a:ext>
            </a:extLst>
          </p:cNvPr>
          <p:cNvSpPr txBox="1">
            <a:spLocks/>
          </p:cNvSpPr>
          <p:nvPr/>
        </p:nvSpPr>
        <p:spPr>
          <a:xfrm>
            <a:off x="6503782" y="3522563"/>
            <a:ext cx="2979419" cy="406886"/>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000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000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a-DK" sz="2400" b="1" dirty="0"/>
              <a:t>Psykisk arbejdsmiljø</a:t>
            </a:r>
          </a:p>
        </p:txBody>
      </p:sp>
      <p:sp>
        <p:nvSpPr>
          <p:cNvPr id="12" name="Pladsholder til indhold 1">
            <a:extLst>
              <a:ext uri="{FF2B5EF4-FFF2-40B4-BE49-F238E27FC236}">
                <a16:creationId xmlns:a16="http://schemas.microsoft.com/office/drawing/2014/main" id="{C135D858-B716-4A71-B02C-84489AEE42F6}"/>
              </a:ext>
            </a:extLst>
          </p:cNvPr>
          <p:cNvSpPr txBox="1">
            <a:spLocks/>
          </p:cNvSpPr>
          <p:nvPr/>
        </p:nvSpPr>
        <p:spPr>
          <a:xfrm>
            <a:off x="1705499" y="5971594"/>
            <a:ext cx="2668793" cy="411293"/>
          </a:xfrm>
          <a:prstGeom prst="rect">
            <a:avLst/>
          </a:prstGeom>
          <a:noFill/>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000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000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a-DK" sz="2400" b="1" dirty="0"/>
              <a:t>Ulykker/sygdomme</a:t>
            </a:r>
          </a:p>
          <a:p>
            <a:endParaRPr lang="da-DK" dirty="0"/>
          </a:p>
        </p:txBody>
      </p:sp>
      <p:sp>
        <p:nvSpPr>
          <p:cNvPr id="13" name="Pladsholder til indhold 1">
            <a:extLst>
              <a:ext uri="{FF2B5EF4-FFF2-40B4-BE49-F238E27FC236}">
                <a16:creationId xmlns:a16="http://schemas.microsoft.com/office/drawing/2014/main" id="{BB3FC831-33FA-4151-B45B-BA5A24343E73}"/>
              </a:ext>
            </a:extLst>
          </p:cNvPr>
          <p:cNvSpPr txBox="1">
            <a:spLocks/>
          </p:cNvSpPr>
          <p:nvPr/>
        </p:nvSpPr>
        <p:spPr>
          <a:xfrm>
            <a:off x="6567282" y="5945508"/>
            <a:ext cx="2472801" cy="411293"/>
          </a:xfrm>
          <a:prstGeom prst="rect">
            <a:avLst/>
          </a:prstGeom>
          <a:no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000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000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a-DK" sz="2400" b="1" dirty="0"/>
              <a:t>Andet</a:t>
            </a:r>
          </a:p>
        </p:txBody>
      </p:sp>
      <p:pic>
        <p:nvPicPr>
          <p:cNvPr id="15" name="Picture 14">
            <a:extLst>
              <a:ext uri="{FF2B5EF4-FFF2-40B4-BE49-F238E27FC236}">
                <a16:creationId xmlns:a16="http://schemas.microsoft.com/office/drawing/2014/main" id="{AA0F6D08-E38C-49FE-BC27-04A12B5DB6F6}"/>
              </a:ext>
            </a:extLst>
          </p:cNvPr>
          <p:cNvPicPr>
            <a:picLocks noChangeAspect="1"/>
          </p:cNvPicPr>
          <p:nvPr/>
        </p:nvPicPr>
        <p:blipFill rotWithShape="1">
          <a:blip r:embed="rId5">
            <a:extLst>
              <a:ext uri="{28A0092B-C50C-407E-A947-70E740481C1C}">
                <a14:useLocalDpi xmlns:a14="http://schemas.microsoft.com/office/drawing/2010/main" val="0"/>
              </a:ext>
            </a:extLst>
          </a:blip>
          <a:srcRect b="25097"/>
          <a:stretch/>
        </p:blipFill>
        <p:spPr>
          <a:xfrm>
            <a:off x="6613472" y="4046569"/>
            <a:ext cx="2378818" cy="1781818"/>
          </a:xfrm>
          <a:prstGeom prst="rect">
            <a:avLst/>
          </a:prstGeom>
        </p:spPr>
      </p:pic>
      <p:sp>
        <p:nvSpPr>
          <p:cNvPr id="16" name="Rectangle 15">
            <a:extLst>
              <a:ext uri="{FF2B5EF4-FFF2-40B4-BE49-F238E27FC236}">
                <a16:creationId xmlns:a16="http://schemas.microsoft.com/office/drawing/2014/main" id="{ADCA3BE1-7467-4496-87B2-1CC21C64BBEA}"/>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4. Hvad er arbejdsmiljø?</a:t>
            </a:r>
          </a:p>
        </p:txBody>
      </p:sp>
      <p:pic>
        <p:nvPicPr>
          <p:cNvPr id="9" name="Billede 8">
            <a:extLst>
              <a:ext uri="{FF2B5EF4-FFF2-40B4-BE49-F238E27FC236}">
                <a16:creationId xmlns:a16="http://schemas.microsoft.com/office/drawing/2014/main" id="{197E1D85-6DFF-4182-8843-0CF935C82F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5499" y="1977108"/>
            <a:ext cx="2565400" cy="1346200"/>
          </a:xfrm>
          <a:prstGeom prst="rect">
            <a:avLst/>
          </a:prstGeom>
        </p:spPr>
      </p:pic>
    </p:spTree>
    <p:extLst>
      <p:ext uri="{BB962C8B-B14F-4D97-AF65-F5344CB8AC3E}">
        <p14:creationId xmlns:p14="http://schemas.microsoft.com/office/powerpoint/2010/main" val="532520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152B38C-B086-4C0F-B43A-67ED3884751B}"/>
              </a:ext>
            </a:extLst>
          </p:cNvPr>
          <p:cNvSpPr>
            <a:spLocks noGrp="1"/>
          </p:cNvSpPr>
          <p:nvPr>
            <p:ph sz="quarter" idx="10"/>
          </p:nvPr>
        </p:nvSpPr>
        <p:spPr/>
        <p:txBody>
          <a:bodyPr>
            <a:normAutofit/>
          </a:bodyPr>
          <a:lstStyle/>
          <a:p>
            <a:pPr marL="457200" indent="-457200">
              <a:buClr>
                <a:schemeClr val="accent5"/>
              </a:buClr>
              <a:buFont typeface="+mj-lt"/>
              <a:buAutoNum type="arabicPeriod"/>
            </a:pPr>
            <a:r>
              <a:rPr lang="da-DK" dirty="0">
                <a:solidFill>
                  <a:srgbClr val="000000"/>
                </a:solidFill>
              </a:rPr>
              <a:t>Status på fritidsjobbere</a:t>
            </a:r>
          </a:p>
          <a:p>
            <a:pPr marL="457200" indent="-457200">
              <a:buClr>
                <a:schemeClr val="accent5"/>
              </a:buClr>
              <a:buFont typeface="+mj-lt"/>
              <a:buAutoNum type="arabicPeriod"/>
            </a:pPr>
            <a:r>
              <a:rPr lang="da-DK" dirty="0">
                <a:solidFill>
                  <a:srgbClr val="000000"/>
                </a:solidFill>
              </a:rPr>
              <a:t>Video-oplæg </a:t>
            </a:r>
            <a:endParaRPr lang="da-DK" dirty="0"/>
          </a:p>
          <a:p>
            <a:pPr marL="457200" indent="-457200">
              <a:buClr>
                <a:schemeClr val="accent5"/>
              </a:buClr>
              <a:buFont typeface="+mj-lt"/>
              <a:buAutoNum type="arabicPeriod"/>
            </a:pPr>
            <a:r>
              <a:rPr lang="da-DK" dirty="0"/>
              <a:t>Eksempler fra det virkelige liv</a:t>
            </a:r>
            <a:endParaRPr lang="da-DK" dirty="0">
              <a:solidFill>
                <a:srgbClr val="000000"/>
              </a:solidFill>
            </a:endParaRPr>
          </a:p>
          <a:p>
            <a:pPr marL="457200" indent="-457200">
              <a:buClr>
                <a:schemeClr val="accent5"/>
              </a:buClr>
              <a:buFont typeface="+mj-lt"/>
              <a:buAutoNum type="arabicPeriod"/>
            </a:pPr>
            <a:r>
              <a:rPr lang="da-DK" dirty="0">
                <a:solidFill>
                  <a:srgbClr val="000000"/>
                </a:solidFill>
              </a:rPr>
              <a:t>Hvad er arbejdsmiljø?</a:t>
            </a:r>
          </a:p>
          <a:p>
            <a:pPr marL="457200" indent="-457200">
              <a:buClr>
                <a:schemeClr val="accent5"/>
              </a:buClr>
              <a:buFont typeface="+mj-lt"/>
              <a:buAutoNum type="arabicPeriod"/>
            </a:pPr>
            <a:r>
              <a:rPr lang="da-DK" dirty="0">
                <a:solidFill>
                  <a:srgbClr val="000000"/>
                </a:solidFill>
              </a:rPr>
              <a:t>Regler for unge under 18 år</a:t>
            </a:r>
          </a:p>
          <a:p>
            <a:pPr marL="457200" indent="-457200">
              <a:buClr>
                <a:schemeClr val="accent5"/>
              </a:buClr>
              <a:buFont typeface="+mj-lt"/>
              <a:buAutoNum type="arabicPeriod"/>
            </a:pPr>
            <a:r>
              <a:rPr lang="da-DK" dirty="0" err="1"/>
              <a:t>Kahoot</a:t>
            </a:r>
            <a:endParaRPr lang="da-DK" dirty="0"/>
          </a:p>
          <a:p>
            <a:pPr marL="457200" indent="-457200">
              <a:buClr>
                <a:schemeClr val="accent5"/>
              </a:buClr>
              <a:buFont typeface="+mj-lt"/>
              <a:buAutoNum type="arabicPeriod"/>
            </a:pPr>
            <a:r>
              <a:rPr lang="da-DK" dirty="0"/>
              <a:t>Hvad tager I med?</a:t>
            </a:r>
          </a:p>
        </p:txBody>
      </p:sp>
      <p:sp>
        <p:nvSpPr>
          <p:cNvPr id="3" name="Titel 2">
            <a:extLst>
              <a:ext uri="{FF2B5EF4-FFF2-40B4-BE49-F238E27FC236}">
                <a16:creationId xmlns:a16="http://schemas.microsoft.com/office/drawing/2014/main" id="{291B6224-1EA4-4AC1-8832-BCE42258B51A}"/>
              </a:ext>
            </a:extLst>
          </p:cNvPr>
          <p:cNvSpPr>
            <a:spLocks noGrp="1"/>
          </p:cNvSpPr>
          <p:nvPr>
            <p:ph type="title"/>
          </p:nvPr>
        </p:nvSpPr>
        <p:spPr>
          <a:xfrm>
            <a:off x="1097280" y="286603"/>
            <a:ext cx="10058400" cy="1450757"/>
          </a:xfrm>
        </p:spPr>
        <p:txBody>
          <a:bodyPr>
            <a:normAutofit/>
          </a:bodyPr>
          <a:lstStyle/>
          <a:p>
            <a:r>
              <a:rPr lang="da-DK" sz="4400" dirty="0"/>
              <a:t>O</a:t>
            </a:r>
            <a:r>
              <a:rPr lang="da-DK" sz="4400" dirty="0">
                <a:solidFill>
                  <a:srgbClr val="000000"/>
                </a:solidFill>
              </a:rPr>
              <a:t>verblik</a:t>
            </a:r>
          </a:p>
        </p:txBody>
      </p:sp>
    </p:spTree>
    <p:extLst>
      <p:ext uri="{BB962C8B-B14F-4D97-AF65-F5344CB8AC3E}">
        <p14:creationId xmlns:p14="http://schemas.microsoft.com/office/powerpoint/2010/main" val="1314645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1C0C-ABA3-404F-97D9-81B14CF21577}"/>
              </a:ext>
            </a:extLst>
          </p:cNvPr>
          <p:cNvSpPr>
            <a:spLocks noGrp="1"/>
          </p:cNvSpPr>
          <p:nvPr>
            <p:ph type="title"/>
          </p:nvPr>
        </p:nvSpPr>
        <p:spPr/>
        <p:txBody>
          <a:bodyPr>
            <a:normAutofit/>
          </a:bodyPr>
          <a:lstStyle/>
          <a:p>
            <a:r>
              <a:rPr lang="da-DK" sz="4400" dirty="0"/>
              <a:t>Fysisk arbejdsmiljø</a:t>
            </a:r>
            <a:endParaRPr lang="en-DK" sz="4400" dirty="0"/>
          </a:p>
        </p:txBody>
      </p:sp>
      <p:sp>
        <p:nvSpPr>
          <p:cNvPr id="3" name="Content Placeholder 2">
            <a:extLst>
              <a:ext uri="{FF2B5EF4-FFF2-40B4-BE49-F238E27FC236}">
                <a16:creationId xmlns:a16="http://schemas.microsoft.com/office/drawing/2014/main" id="{8968729B-3960-4697-82F1-D388B0F8D52B}"/>
              </a:ext>
            </a:extLst>
          </p:cNvPr>
          <p:cNvSpPr>
            <a:spLocks noGrp="1"/>
          </p:cNvSpPr>
          <p:nvPr>
            <p:ph idx="1"/>
          </p:nvPr>
        </p:nvSpPr>
        <p:spPr/>
        <p:txBody>
          <a:bodyPr>
            <a:normAutofit/>
          </a:bodyPr>
          <a:lstStyle/>
          <a:p>
            <a:pPr marL="749808" lvl="1" indent="-457200">
              <a:lnSpc>
                <a:spcPct val="120000"/>
              </a:lnSpc>
              <a:buClr>
                <a:schemeClr val="accent5"/>
              </a:buClr>
              <a:buFont typeface="Wingdings" panose="05000000000000000000" pitchFamily="2" charset="2"/>
              <a:buChar char="§"/>
            </a:pPr>
            <a:r>
              <a:rPr lang="da-DK" sz="2000" dirty="0"/>
              <a:t>Dårlige arbejdsstillinger/ergonomi</a:t>
            </a:r>
          </a:p>
          <a:p>
            <a:pPr marL="749808" lvl="1" indent="-457200">
              <a:lnSpc>
                <a:spcPct val="120000"/>
              </a:lnSpc>
              <a:buClr>
                <a:schemeClr val="accent5"/>
              </a:buClr>
              <a:buFont typeface="Wingdings" panose="05000000000000000000" pitchFamily="2" charset="2"/>
              <a:buChar char="§"/>
            </a:pPr>
            <a:r>
              <a:rPr lang="da-DK" sz="2000" dirty="0"/>
              <a:t>Tunge løft</a:t>
            </a:r>
          </a:p>
          <a:p>
            <a:pPr marL="749808" lvl="1" indent="-457200">
              <a:lnSpc>
                <a:spcPct val="120000"/>
              </a:lnSpc>
              <a:buClr>
                <a:schemeClr val="accent5"/>
              </a:buClr>
              <a:buFont typeface="Wingdings" panose="05000000000000000000" pitchFamily="2" charset="2"/>
              <a:buChar char="§"/>
            </a:pPr>
            <a:r>
              <a:rPr lang="da-DK" sz="2000" dirty="0"/>
              <a:t>Vådt arbejde</a:t>
            </a:r>
          </a:p>
          <a:p>
            <a:pPr marL="749808" lvl="1" indent="-457200">
              <a:lnSpc>
                <a:spcPct val="120000"/>
              </a:lnSpc>
              <a:buClr>
                <a:schemeClr val="accent5"/>
              </a:buClr>
              <a:buFont typeface="Wingdings" panose="05000000000000000000" pitchFamily="2" charset="2"/>
              <a:buChar char="§"/>
            </a:pPr>
            <a:r>
              <a:rPr lang="da-DK" sz="2000" dirty="0"/>
              <a:t>Kemi</a:t>
            </a:r>
          </a:p>
        </p:txBody>
      </p:sp>
      <p:sp>
        <p:nvSpPr>
          <p:cNvPr id="4" name="Rectangle 3">
            <a:extLst>
              <a:ext uri="{FF2B5EF4-FFF2-40B4-BE49-F238E27FC236}">
                <a16:creationId xmlns:a16="http://schemas.microsoft.com/office/drawing/2014/main" id="{9B512B0E-0BE4-4045-8DAC-2F766D34B869}"/>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4. Hvad er arbejdsmiljø? </a:t>
            </a:r>
          </a:p>
        </p:txBody>
      </p:sp>
    </p:spTree>
    <p:extLst>
      <p:ext uri="{BB962C8B-B14F-4D97-AF65-F5344CB8AC3E}">
        <p14:creationId xmlns:p14="http://schemas.microsoft.com/office/powerpoint/2010/main" val="1354633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1C0C-ABA3-404F-97D9-81B14CF21577}"/>
              </a:ext>
            </a:extLst>
          </p:cNvPr>
          <p:cNvSpPr>
            <a:spLocks noGrp="1"/>
          </p:cNvSpPr>
          <p:nvPr>
            <p:ph type="title"/>
          </p:nvPr>
        </p:nvSpPr>
        <p:spPr/>
        <p:txBody>
          <a:bodyPr>
            <a:normAutofit/>
          </a:bodyPr>
          <a:lstStyle/>
          <a:p>
            <a:r>
              <a:rPr lang="da-DK" sz="4400" dirty="0"/>
              <a:t>Psykisk arbejdsmiljø</a:t>
            </a:r>
            <a:endParaRPr lang="en-DK" sz="4400" dirty="0"/>
          </a:p>
        </p:txBody>
      </p:sp>
      <p:sp>
        <p:nvSpPr>
          <p:cNvPr id="3" name="Content Placeholder 2">
            <a:extLst>
              <a:ext uri="{FF2B5EF4-FFF2-40B4-BE49-F238E27FC236}">
                <a16:creationId xmlns:a16="http://schemas.microsoft.com/office/drawing/2014/main" id="{8968729B-3960-4697-82F1-D388B0F8D52B}"/>
              </a:ext>
            </a:extLst>
          </p:cNvPr>
          <p:cNvSpPr>
            <a:spLocks noGrp="1"/>
          </p:cNvSpPr>
          <p:nvPr>
            <p:ph idx="1"/>
          </p:nvPr>
        </p:nvSpPr>
        <p:spPr/>
        <p:txBody>
          <a:bodyPr/>
          <a:lstStyle/>
          <a:p>
            <a:pPr marL="749808" lvl="1" indent="-457200">
              <a:lnSpc>
                <a:spcPct val="110000"/>
              </a:lnSpc>
              <a:buClr>
                <a:schemeClr val="accent5"/>
              </a:buClr>
              <a:buFont typeface="Wingdings" panose="05000000000000000000" pitchFamily="2" charset="2"/>
              <a:buChar char="§"/>
            </a:pPr>
            <a:r>
              <a:rPr lang="da-DK" sz="2000" dirty="0"/>
              <a:t>Mobning</a:t>
            </a:r>
          </a:p>
          <a:p>
            <a:pPr marL="749808" lvl="1" indent="-457200">
              <a:lnSpc>
                <a:spcPct val="110000"/>
              </a:lnSpc>
              <a:buClr>
                <a:schemeClr val="accent5"/>
              </a:buClr>
              <a:buFont typeface="Wingdings" panose="05000000000000000000" pitchFamily="2" charset="2"/>
              <a:buChar char="§"/>
            </a:pPr>
            <a:r>
              <a:rPr lang="da-DK" sz="2000" dirty="0"/>
              <a:t>Stress </a:t>
            </a:r>
          </a:p>
          <a:p>
            <a:pPr marL="749808" lvl="1" indent="-457200">
              <a:lnSpc>
                <a:spcPct val="110000"/>
              </a:lnSpc>
              <a:buClr>
                <a:schemeClr val="accent5"/>
              </a:buClr>
              <a:buFont typeface="Wingdings" panose="05000000000000000000" pitchFamily="2" charset="2"/>
              <a:buChar char="§"/>
            </a:pPr>
            <a:r>
              <a:rPr lang="da-DK" sz="2000" dirty="0"/>
              <a:t>Vold og trusler om vold</a:t>
            </a:r>
          </a:p>
          <a:p>
            <a:pPr marL="749808" lvl="1" indent="-457200">
              <a:lnSpc>
                <a:spcPct val="110000"/>
              </a:lnSpc>
              <a:buClr>
                <a:schemeClr val="accent5"/>
              </a:buClr>
              <a:buFont typeface="Wingdings" panose="05000000000000000000" pitchFamily="2" charset="2"/>
              <a:buChar char="§"/>
            </a:pPr>
            <a:r>
              <a:rPr lang="da-DK" sz="2000" dirty="0"/>
              <a:t>Trivsel</a:t>
            </a:r>
          </a:p>
          <a:p>
            <a:pPr marL="749808" lvl="1" indent="-457200">
              <a:lnSpc>
                <a:spcPct val="110000"/>
              </a:lnSpc>
              <a:buClr>
                <a:schemeClr val="accent5"/>
              </a:buClr>
              <a:buFont typeface="Wingdings" panose="05000000000000000000" pitchFamily="2" charset="2"/>
              <a:buChar char="§"/>
            </a:pPr>
            <a:r>
              <a:rPr lang="da-DK" sz="2000" dirty="0"/>
              <a:t>Konflikter</a:t>
            </a:r>
          </a:p>
          <a:p>
            <a:pPr marL="749808" lvl="1" indent="-457200">
              <a:lnSpc>
                <a:spcPct val="110000"/>
              </a:lnSpc>
              <a:buClr>
                <a:schemeClr val="accent5"/>
              </a:buClr>
              <a:buFont typeface="Wingdings" panose="05000000000000000000" pitchFamily="2" charset="2"/>
              <a:buChar char="§"/>
            </a:pPr>
            <a:r>
              <a:rPr lang="da-DK" sz="2000" dirty="0"/>
              <a:t>Støtte fra leder og kolleger</a:t>
            </a:r>
          </a:p>
        </p:txBody>
      </p:sp>
      <p:pic>
        <p:nvPicPr>
          <p:cNvPr id="5" name="Billede 4">
            <a:extLst>
              <a:ext uri="{FF2B5EF4-FFF2-40B4-BE49-F238E27FC236}">
                <a16:creationId xmlns:a16="http://schemas.microsoft.com/office/drawing/2014/main" id="{37C9971F-62C2-4C3F-8D3A-C54EBF9FAB8C}"/>
              </a:ext>
            </a:extLst>
          </p:cNvPr>
          <p:cNvPicPr>
            <a:picLocks noChangeAspect="1"/>
          </p:cNvPicPr>
          <p:nvPr/>
        </p:nvPicPr>
        <p:blipFill>
          <a:blip r:embed="rId3"/>
          <a:stretch>
            <a:fillRect/>
          </a:stretch>
        </p:blipFill>
        <p:spPr>
          <a:xfrm>
            <a:off x="6833741" y="1737360"/>
            <a:ext cx="2613675" cy="2677683"/>
          </a:xfrm>
          <a:prstGeom prst="rect">
            <a:avLst/>
          </a:prstGeom>
        </p:spPr>
      </p:pic>
      <p:sp>
        <p:nvSpPr>
          <p:cNvPr id="6" name="Rectangle 3">
            <a:extLst>
              <a:ext uri="{FF2B5EF4-FFF2-40B4-BE49-F238E27FC236}">
                <a16:creationId xmlns:a16="http://schemas.microsoft.com/office/drawing/2014/main" id="{475E03B3-949B-40EE-8049-4AC4A321E610}"/>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4. Hvad er arbejdsmiljø? </a:t>
            </a:r>
          </a:p>
        </p:txBody>
      </p:sp>
    </p:spTree>
    <p:extLst>
      <p:ext uri="{BB962C8B-B14F-4D97-AF65-F5344CB8AC3E}">
        <p14:creationId xmlns:p14="http://schemas.microsoft.com/office/powerpoint/2010/main" val="510885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1C0C-ABA3-404F-97D9-81B14CF21577}"/>
              </a:ext>
            </a:extLst>
          </p:cNvPr>
          <p:cNvSpPr>
            <a:spLocks noGrp="1"/>
          </p:cNvSpPr>
          <p:nvPr>
            <p:ph type="title"/>
          </p:nvPr>
        </p:nvSpPr>
        <p:spPr/>
        <p:txBody>
          <a:bodyPr>
            <a:normAutofit/>
          </a:bodyPr>
          <a:lstStyle/>
          <a:p>
            <a:r>
              <a:rPr lang="da-DK" sz="4400" dirty="0"/>
              <a:t>Ulykker/sygdomme</a:t>
            </a:r>
            <a:endParaRPr lang="en-DK" sz="4400" dirty="0"/>
          </a:p>
        </p:txBody>
      </p:sp>
      <p:sp>
        <p:nvSpPr>
          <p:cNvPr id="3" name="Content Placeholder 2">
            <a:extLst>
              <a:ext uri="{FF2B5EF4-FFF2-40B4-BE49-F238E27FC236}">
                <a16:creationId xmlns:a16="http://schemas.microsoft.com/office/drawing/2014/main" id="{8968729B-3960-4697-82F1-D388B0F8D52B}"/>
              </a:ext>
            </a:extLst>
          </p:cNvPr>
          <p:cNvSpPr>
            <a:spLocks noGrp="1"/>
          </p:cNvSpPr>
          <p:nvPr>
            <p:ph idx="1"/>
          </p:nvPr>
        </p:nvSpPr>
        <p:spPr/>
        <p:txBody>
          <a:bodyPr>
            <a:normAutofit/>
          </a:bodyPr>
          <a:lstStyle/>
          <a:p>
            <a:pPr marL="749808" lvl="1" indent="-457200">
              <a:lnSpc>
                <a:spcPct val="110000"/>
              </a:lnSpc>
              <a:buClr>
                <a:schemeClr val="accent5"/>
              </a:buClr>
              <a:buFont typeface="Wingdings" panose="05000000000000000000" pitchFamily="2" charset="2"/>
              <a:buChar char="§"/>
            </a:pPr>
            <a:r>
              <a:rPr lang="da-DK" sz="2000" dirty="0"/>
              <a:t>Fald- og snuble ulykker</a:t>
            </a:r>
          </a:p>
          <a:p>
            <a:pPr marL="749808" lvl="1" indent="-457200">
              <a:lnSpc>
                <a:spcPct val="110000"/>
              </a:lnSpc>
              <a:buClr>
                <a:schemeClr val="accent5"/>
              </a:buClr>
              <a:buFont typeface="Wingdings" panose="05000000000000000000" pitchFamily="2" charset="2"/>
              <a:buChar char="§"/>
            </a:pPr>
            <a:r>
              <a:rPr lang="da-DK" sz="2000" dirty="0"/>
              <a:t>Forbrændinger</a:t>
            </a:r>
          </a:p>
          <a:p>
            <a:pPr marL="749808" lvl="1" indent="-457200">
              <a:lnSpc>
                <a:spcPct val="110000"/>
              </a:lnSpc>
              <a:buClr>
                <a:schemeClr val="accent5"/>
              </a:buClr>
              <a:buFont typeface="Wingdings" panose="05000000000000000000" pitchFamily="2" charset="2"/>
              <a:buChar char="§"/>
            </a:pPr>
            <a:r>
              <a:rPr lang="da-DK" sz="2000" dirty="0"/>
              <a:t>Stik, klemme og sårskader</a:t>
            </a:r>
          </a:p>
          <a:p>
            <a:pPr marL="749808" lvl="1" indent="-457200">
              <a:lnSpc>
                <a:spcPct val="110000"/>
              </a:lnSpc>
              <a:buClr>
                <a:schemeClr val="accent5"/>
              </a:buClr>
              <a:buFont typeface="Wingdings" panose="05000000000000000000" pitchFamily="2" charset="2"/>
              <a:buChar char="§"/>
            </a:pPr>
            <a:r>
              <a:rPr lang="da-DK" sz="2000" dirty="0"/>
              <a:t>Løfteskader</a:t>
            </a:r>
          </a:p>
          <a:p>
            <a:pPr marL="749808" lvl="1" indent="-457200">
              <a:lnSpc>
                <a:spcPct val="110000"/>
              </a:lnSpc>
              <a:buClr>
                <a:schemeClr val="accent5"/>
              </a:buClr>
              <a:buFont typeface="Wingdings" panose="05000000000000000000" pitchFamily="2" charset="2"/>
              <a:buChar char="§"/>
            </a:pPr>
            <a:r>
              <a:rPr lang="da-DK" sz="2000" dirty="0"/>
              <a:t>Eksem pga. vådt arbejde eller kemi</a:t>
            </a:r>
          </a:p>
        </p:txBody>
      </p:sp>
      <p:pic>
        <p:nvPicPr>
          <p:cNvPr id="7" name="Billede 3">
            <a:extLst>
              <a:ext uri="{FF2B5EF4-FFF2-40B4-BE49-F238E27FC236}">
                <a16:creationId xmlns:a16="http://schemas.microsoft.com/office/drawing/2014/main" id="{5F8C623D-7FA1-4FE8-8DBB-FC74FA43B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4984" y="1845734"/>
            <a:ext cx="3458240" cy="2590342"/>
          </a:xfrm>
          <a:prstGeom prst="rect">
            <a:avLst/>
          </a:prstGeom>
        </p:spPr>
      </p:pic>
      <p:sp>
        <p:nvSpPr>
          <p:cNvPr id="6" name="Rectangle 3">
            <a:extLst>
              <a:ext uri="{FF2B5EF4-FFF2-40B4-BE49-F238E27FC236}">
                <a16:creationId xmlns:a16="http://schemas.microsoft.com/office/drawing/2014/main" id="{E92F497D-A401-4102-AC3B-148B1F5381F4}"/>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4. Hvad er arbejdsmiljø? </a:t>
            </a:r>
          </a:p>
        </p:txBody>
      </p:sp>
    </p:spTree>
    <p:extLst>
      <p:ext uri="{BB962C8B-B14F-4D97-AF65-F5344CB8AC3E}">
        <p14:creationId xmlns:p14="http://schemas.microsoft.com/office/powerpoint/2010/main" val="635444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1C0C-ABA3-404F-97D9-81B14CF21577}"/>
              </a:ext>
            </a:extLst>
          </p:cNvPr>
          <p:cNvSpPr>
            <a:spLocks noGrp="1"/>
          </p:cNvSpPr>
          <p:nvPr>
            <p:ph type="title"/>
          </p:nvPr>
        </p:nvSpPr>
        <p:spPr/>
        <p:txBody>
          <a:bodyPr>
            <a:normAutofit/>
          </a:bodyPr>
          <a:lstStyle/>
          <a:p>
            <a:r>
              <a:rPr lang="da-DK" sz="4400"/>
              <a:t>Andet</a:t>
            </a:r>
            <a:endParaRPr lang="en-DK" sz="4400" dirty="0"/>
          </a:p>
        </p:txBody>
      </p:sp>
      <p:sp>
        <p:nvSpPr>
          <p:cNvPr id="3" name="Content Placeholder 2">
            <a:extLst>
              <a:ext uri="{FF2B5EF4-FFF2-40B4-BE49-F238E27FC236}">
                <a16:creationId xmlns:a16="http://schemas.microsoft.com/office/drawing/2014/main" id="{8968729B-3960-4697-82F1-D388B0F8D52B}"/>
              </a:ext>
            </a:extLst>
          </p:cNvPr>
          <p:cNvSpPr>
            <a:spLocks noGrp="1"/>
          </p:cNvSpPr>
          <p:nvPr>
            <p:ph idx="1"/>
          </p:nvPr>
        </p:nvSpPr>
        <p:spPr/>
        <p:txBody>
          <a:bodyPr>
            <a:normAutofit/>
          </a:bodyPr>
          <a:lstStyle/>
          <a:p>
            <a:pPr marL="749808" lvl="1" indent="-457200">
              <a:lnSpc>
                <a:spcPct val="120000"/>
              </a:lnSpc>
              <a:buClr>
                <a:schemeClr val="accent5"/>
              </a:buClr>
              <a:buFont typeface="Wingdings" panose="05000000000000000000" pitchFamily="2" charset="2"/>
              <a:buChar char="§"/>
            </a:pPr>
            <a:r>
              <a:rPr lang="da-DK" sz="2000" dirty="0"/>
              <a:t>Arbejdstider og pauser</a:t>
            </a:r>
          </a:p>
          <a:p>
            <a:pPr marL="749808" lvl="1" indent="-457200">
              <a:lnSpc>
                <a:spcPct val="120000"/>
              </a:lnSpc>
              <a:buClr>
                <a:schemeClr val="accent5"/>
              </a:buClr>
              <a:buFont typeface="Wingdings" panose="05000000000000000000" pitchFamily="2" charset="2"/>
              <a:buChar char="§"/>
            </a:pPr>
            <a:r>
              <a:rPr lang="da-DK" sz="2000" dirty="0"/>
              <a:t>Arbejdspladsvurdering</a:t>
            </a:r>
          </a:p>
          <a:p>
            <a:pPr marL="749808" lvl="1" indent="-457200">
              <a:lnSpc>
                <a:spcPct val="120000"/>
              </a:lnSpc>
              <a:buClr>
                <a:schemeClr val="accent5"/>
              </a:buClr>
              <a:buFont typeface="Wingdings" panose="05000000000000000000" pitchFamily="2" charset="2"/>
              <a:buChar char="§"/>
            </a:pPr>
            <a:r>
              <a:rPr lang="da-DK" sz="2000" dirty="0"/>
              <a:t>Arbejdsmiljørepræsentant</a:t>
            </a:r>
          </a:p>
        </p:txBody>
      </p:sp>
      <p:pic>
        <p:nvPicPr>
          <p:cNvPr id="5" name="Picture 4">
            <a:extLst>
              <a:ext uri="{FF2B5EF4-FFF2-40B4-BE49-F238E27FC236}">
                <a16:creationId xmlns:a16="http://schemas.microsoft.com/office/drawing/2014/main" id="{CA3FD9A3-9D52-485F-B0E8-066ED9B252B1}"/>
              </a:ext>
            </a:extLst>
          </p:cNvPr>
          <p:cNvPicPr>
            <a:picLocks noChangeAspect="1"/>
          </p:cNvPicPr>
          <p:nvPr/>
        </p:nvPicPr>
        <p:blipFill rotWithShape="1">
          <a:blip r:embed="rId3">
            <a:extLst>
              <a:ext uri="{28A0092B-C50C-407E-A947-70E740481C1C}">
                <a14:useLocalDpi xmlns:a14="http://schemas.microsoft.com/office/drawing/2010/main" val="0"/>
              </a:ext>
            </a:extLst>
          </a:blip>
          <a:srcRect b="25097"/>
          <a:stretch/>
        </p:blipFill>
        <p:spPr>
          <a:xfrm>
            <a:off x="5995633" y="1833377"/>
            <a:ext cx="3573717" cy="2676839"/>
          </a:xfrm>
          <a:prstGeom prst="rect">
            <a:avLst/>
          </a:prstGeom>
        </p:spPr>
      </p:pic>
      <p:sp>
        <p:nvSpPr>
          <p:cNvPr id="6" name="Rectangle 3">
            <a:extLst>
              <a:ext uri="{FF2B5EF4-FFF2-40B4-BE49-F238E27FC236}">
                <a16:creationId xmlns:a16="http://schemas.microsoft.com/office/drawing/2014/main" id="{38D5D628-21C5-4289-9215-3EF17417F852}"/>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4. Hvad er arbejdsmiljø? </a:t>
            </a:r>
          </a:p>
        </p:txBody>
      </p:sp>
    </p:spTree>
    <p:extLst>
      <p:ext uri="{BB962C8B-B14F-4D97-AF65-F5344CB8AC3E}">
        <p14:creationId xmlns:p14="http://schemas.microsoft.com/office/powerpoint/2010/main" val="1505512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36C23040-A599-4D6B-9D96-28ECF5F559A8}"/>
              </a:ext>
            </a:extLst>
          </p:cNvPr>
          <p:cNvSpPr>
            <a:spLocks noGrp="1"/>
          </p:cNvSpPr>
          <p:nvPr>
            <p:ph sz="quarter" idx="10"/>
          </p:nvPr>
        </p:nvSpPr>
        <p:spPr>
          <a:xfrm>
            <a:off x="1097281" y="2075180"/>
            <a:ext cx="10058400" cy="3987800"/>
          </a:xfrm>
        </p:spPr>
        <p:txBody>
          <a:bodyPr/>
          <a:lstStyle/>
          <a:p>
            <a:pPr>
              <a:lnSpc>
                <a:spcPct val="100000"/>
              </a:lnSpc>
              <a:buClr>
                <a:schemeClr val="accent5"/>
              </a:buClr>
              <a:buFont typeface="Wingdings" panose="05000000000000000000" pitchFamily="2" charset="2"/>
              <a:buChar char="§"/>
            </a:pPr>
            <a:r>
              <a:rPr lang="da-DK" dirty="0"/>
              <a:t> at medarbejderne ikke bliver syge på grund af hverken det fysiske eller det psykiske </a:t>
            </a:r>
            <a:br>
              <a:rPr lang="da-DK" dirty="0"/>
            </a:br>
            <a:r>
              <a:rPr lang="da-DK" dirty="0"/>
              <a:t>arbejdsmiljø</a:t>
            </a:r>
          </a:p>
          <a:p>
            <a:pPr>
              <a:lnSpc>
                <a:spcPct val="100000"/>
              </a:lnSpc>
              <a:buClr>
                <a:schemeClr val="accent5"/>
              </a:buClr>
              <a:buFont typeface="Wingdings" panose="05000000000000000000" pitchFamily="2" charset="2"/>
              <a:buChar char="§"/>
            </a:pPr>
            <a:r>
              <a:rPr lang="da-DK" dirty="0"/>
              <a:t> at oplære og instruere medarbejderne, så de kan udføre deres arbejde forsvarligt, så de ikke komme til skade</a:t>
            </a:r>
          </a:p>
          <a:p>
            <a:pPr>
              <a:lnSpc>
                <a:spcPct val="100000"/>
              </a:lnSpc>
              <a:buClr>
                <a:schemeClr val="accent5"/>
              </a:buClr>
              <a:buFont typeface="Wingdings" panose="05000000000000000000" pitchFamily="2" charset="2"/>
              <a:buChar char="§"/>
            </a:pPr>
            <a:r>
              <a:rPr lang="da-DK" dirty="0"/>
              <a:t> at indrette arbejdsstedet, så ingen kommer til skade</a:t>
            </a:r>
          </a:p>
          <a:p>
            <a:pPr>
              <a:lnSpc>
                <a:spcPct val="100000"/>
              </a:lnSpc>
              <a:buClr>
                <a:schemeClr val="accent5"/>
              </a:buClr>
              <a:buFont typeface="Wingdings" panose="05000000000000000000" pitchFamily="2" charset="2"/>
              <a:buChar char="§"/>
            </a:pPr>
            <a:r>
              <a:rPr lang="da-DK" dirty="0"/>
              <a:t> at det fornødne sikkerhedsudstyr og værnemidler er til stede og  anvendes efter den instruktion, der er givet </a:t>
            </a:r>
          </a:p>
          <a:p>
            <a:pPr>
              <a:lnSpc>
                <a:spcPct val="100000"/>
              </a:lnSpc>
              <a:buClr>
                <a:schemeClr val="accent5"/>
              </a:buClr>
              <a:buFont typeface="Wingdings" panose="05000000000000000000" pitchFamily="2" charset="2"/>
              <a:buChar char="§"/>
            </a:pPr>
            <a:r>
              <a:rPr lang="da-DK" dirty="0"/>
              <a:t> at der er en arbejdsmiljøorganisation og en valgt arbejdsmiljørepræsentant, hvis der er over 10 ansatte</a:t>
            </a:r>
          </a:p>
        </p:txBody>
      </p:sp>
      <p:sp>
        <p:nvSpPr>
          <p:cNvPr id="3" name="Titel 2">
            <a:extLst>
              <a:ext uri="{FF2B5EF4-FFF2-40B4-BE49-F238E27FC236}">
                <a16:creationId xmlns:a16="http://schemas.microsoft.com/office/drawing/2014/main" id="{201E8F82-FD3F-4FAC-8FB1-D590A843BA2F}"/>
              </a:ext>
            </a:extLst>
          </p:cNvPr>
          <p:cNvSpPr>
            <a:spLocks noGrp="1"/>
          </p:cNvSpPr>
          <p:nvPr>
            <p:ph type="title"/>
          </p:nvPr>
        </p:nvSpPr>
        <p:spPr>
          <a:xfrm>
            <a:off x="1097280" y="286603"/>
            <a:ext cx="8910320" cy="1450757"/>
          </a:xfrm>
        </p:spPr>
        <p:txBody>
          <a:bodyPr>
            <a:normAutofit/>
          </a:bodyPr>
          <a:lstStyle/>
          <a:p>
            <a:r>
              <a:rPr lang="da-DK" sz="4400" b="1" dirty="0"/>
              <a:t>Arbejdsgiveren</a:t>
            </a:r>
            <a:r>
              <a:rPr lang="da-DK" sz="4400" dirty="0"/>
              <a:t> har pligt </a:t>
            </a:r>
            <a:br>
              <a:rPr lang="da-DK" sz="4400" dirty="0"/>
            </a:br>
            <a:r>
              <a:rPr lang="da-DK" sz="4400" dirty="0"/>
              <a:t>til at sørge for:</a:t>
            </a:r>
          </a:p>
        </p:txBody>
      </p:sp>
      <p:sp>
        <p:nvSpPr>
          <p:cNvPr id="4" name="Rectangle 3">
            <a:extLst>
              <a:ext uri="{FF2B5EF4-FFF2-40B4-BE49-F238E27FC236}">
                <a16:creationId xmlns:a16="http://schemas.microsoft.com/office/drawing/2014/main" id="{82D9E34A-A64A-4054-A2C8-7057F0B55E09}"/>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4. Hvad er arbejdsmiljø?</a:t>
            </a:r>
          </a:p>
        </p:txBody>
      </p:sp>
    </p:spTree>
    <p:extLst>
      <p:ext uri="{BB962C8B-B14F-4D97-AF65-F5344CB8AC3E}">
        <p14:creationId xmlns:p14="http://schemas.microsoft.com/office/powerpoint/2010/main" val="2931515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F2D75753-EFDC-499E-AE93-604828C8ABB0}"/>
              </a:ext>
            </a:extLst>
          </p:cNvPr>
          <p:cNvSpPr>
            <a:spLocks noGrp="1"/>
          </p:cNvSpPr>
          <p:nvPr>
            <p:ph sz="quarter" idx="10"/>
          </p:nvPr>
        </p:nvSpPr>
        <p:spPr/>
        <p:txBody>
          <a:bodyPr/>
          <a:lstStyle/>
          <a:p>
            <a:pPr lvl="0">
              <a:lnSpc>
                <a:spcPct val="100000"/>
              </a:lnSpc>
              <a:buClr>
                <a:schemeClr val="accent5"/>
              </a:buClr>
              <a:buFont typeface="Wingdings" panose="05000000000000000000" pitchFamily="2" charset="2"/>
              <a:buChar char="§"/>
            </a:pPr>
            <a:r>
              <a:rPr lang="da-DK" dirty="0"/>
              <a:t> at rette sig efter den instruktion og oplæring, man har modtaget</a:t>
            </a:r>
          </a:p>
          <a:p>
            <a:pPr lvl="0">
              <a:lnSpc>
                <a:spcPct val="100000"/>
              </a:lnSpc>
              <a:buClr>
                <a:schemeClr val="accent5"/>
              </a:buClr>
              <a:buFont typeface="Wingdings" panose="05000000000000000000" pitchFamily="2" charset="2"/>
              <a:buChar char="§"/>
            </a:pPr>
            <a:r>
              <a:rPr lang="da-DK" dirty="0"/>
              <a:t> at anvende de hjælpemidler og værnemidler, man har fået anvise</a:t>
            </a:r>
          </a:p>
          <a:p>
            <a:pPr lvl="0">
              <a:lnSpc>
                <a:spcPct val="100000"/>
              </a:lnSpc>
              <a:buClr>
                <a:schemeClr val="accent5"/>
              </a:buClr>
              <a:buFont typeface="Wingdings" panose="05000000000000000000" pitchFamily="2" charset="2"/>
              <a:buChar char="§"/>
            </a:pPr>
            <a:r>
              <a:rPr lang="da-DK" dirty="0"/>
              <a:t> at meddele det til arbejdspladsens arbejdsmiljørepræsentant, hvis der opstår fejl og mangler, som man selv eller kollegerne ikke selv kan rette</a:t>
            </a:r>
          </a:p>
          <a:p>
            <a:pPr lvl="0">
              <a:lnSpc>
                <a:spcPct val="100000"/>
              </a:lnSpc>
              <a:buClr>
                <a:schemeClr val="accent5"/>
              </a:buClr>
              <a:buFont typeface="Wingdings" panose="05000000000000000000" pitchFamily="2" charset="2"/>
              <a:buChar char="§"/>
            </a:pPr>
            <a:r>
              <a:rPr lang="da-DK" dirty="0"/>
              <a:t> at bidrage til at fremme et godt fællesskab </a:t>
            </a:r>
          </a:p>
          <a:p>
            <a:pPr lvl="0">
              <a:lnSpc>
                <a:spcPct val="100000"/>
              </a:lnSpc>
              <a:buClr>
                <a:schemeClr val="accent5"/>
              </a:buClr>
              <a:buFont typeface="Wingdings" panose="05000000000000000000" pitchFamily="2" charset="2"/>
              <a:buChar char="§"/>
            </a:pPr>
            <a:endParaRPr lang="da-DK" dirty="0"/>
          </a:p>
          <a:p>
            <a:pPr marL="0" lvl="0" indent="0">
              <a:lnSpc>
                <a:spcPct val="100000"/>
              </a:lnSpc>
              <a:buClr>
                <a:schemeClr val="accent5"/>
              </a:buClr>
              <a:buNone/>
            </a:pPr>
            <a:r>
              <a:rPr lang="da-DK" dirty="0"/>
              <a:t>Frem for alt: Brug din sunde fornuft </a:t>
            </a:r>
            <a:r>
              <a:rPr lang="da-DK" dirty="0">
                <a:sym typeface="Wingdings" panose="05000000000000000000" pitchFamily="2" charset="2"/>
              </a:rPr>
              <a:t></a:t>
            </a:r>
            <a:r>
              <a:rPr lang="da-DK" dirty="0"/>
              <a:t> </a:t>
            </a:r>
          </a:p>
        </p:txBody>
      </p:sp>
      <p:sp>
        <p:nvSpPr>
          <p:cNvPr id="3" name="Titel 2">
            <a:extLst>
              <a:ext uri="{FF2B5EF4-FFF2-40B4-BE49-F238E27FC236}">
                <a16:creationId xmlns:a16="http://schemas.microsoft.com/office/drawing/2014/main" id="{2DBEED43-F052-4B3B-8CE2-29A711877251}"/>
              </a:ext>
            </a:extLst>
          </p:cNvPr>
          <p:cNvSpPr>
            <a:spLocks noGrp="1"/>
          </p:cNvSpPr>
          <p:nvPr>
            <p:ph type="title"/>
          </p:nvPr>
        </p:nvSpPr>
        <p:spPr/>
        <p:txBody>
          <a:bodyPr>
            <a:normAutofit/>
          </a:bodyPr>
          <a:lstStyle/>
          <a:p>
            <a:r>
              <a:rPr lang="da-DK" sz="4400" dirty="0"/>
              <a:t>Som </a:t>
            </a:r>
            <a:r>
              <a:rPr lang="da-DK" sz="4400" b="1" dirty="0"/>
              <a:t>ansat</a:t>
            </a:r>
            <a:r>
              <a:rPr lang="da-DK" sz="4400" dirty="0"/>
              <a:t> har man pligt til:</a:t>
            </a:r>
          </a:p>
        </p:txBody>
      </p:sp>
      <p:sp>
        <p:nvSpPr>
          <p:cNvPr id="4" name="Rectangle 3">
            <a:extLst>
              <a:ext uri="{FF2B5EF4-FFF2-40B4-BE49-F238E27FC236}">
                <a16:creationId xmlns:a16="http://schemas.microsoft.com/office/drawing/2014/main" id="{E48DF5D0-EEBA-489F-9AD0-47052AD41FAD}"/>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4. Hvad er arbejdsmiljø? </a:t>
            </a:r>
          </a:p>
        </p:txBody>
      </p:sp>
    </p:spTree>
    <p:extLst>
      <p:ext uri="{BB962C8B-B14F-4D97-AF65-F5344CB8AC3E}">
        <p14:creationId xmlns:p14="http://schemas.microsoft.com/office/powerpoint/2010/main" val="2002161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A7AD17CD-FFC9-4735-8691-833A8693C4EA}"/>
              </a:ext>
            </a:extLst>
          </p:cNvPr>
          <p:cNvSpPr>
            <a:spLocks noGrp="1"/>
          </p:cNvSpPr>
          <p:nvPr>
            <p:ph sz="quarter" idx="10"/>
          </p:nvPr>
        </p:nvSpPr>
        <p:spPr>
          <a:xfrm>
            <a:off x="1097281" y="1942551"/>
            <a:ext cx="4851664" cy="4137361"/>
          </a:xfrm>
        </p:spPr>
        <p:txBody>
          <a:bodyPr>
            <a:normAutofit lnSpcReduction="10000"/>
          </a:bodyPr>
          <a:lstStyle/>
          <a:p>
            <a:endParaRPr lang="da-DK" dirty="0"/>
          </a:p>
          <a:p>
            <a:pPr>
              <a:lnSpc>
                <a:spcPct val="110000"/>
              </a:lnSpc>
              <a:spcBef>
                <a:spcPts val="0"/>
              </a:spcBef>
              <a:spcAft>
                <a:spcPts val="0"/>
              </a:spcAft>
            </a:pPr>
            <a:r>
              <a:rPr lang="da-DK" dirty="0"/>
              <a:t>Der gælder særlige arbejdsmiljøregler for unge under 18 år. </a:t>
            </a:r>
          </a:p>
          <a:p>
            <a:pPr>
              <a:lnSpc>
                <a:spcPct val="110000"/>
              </a:lnSpc>
              <a:spcBef>
                <a:spcPts val="0"/>
              </a:spcBef>
              <a:spcAft>
                <a:spcPts val="0"/>
              </a:spcAft>
            </a:pPr>
            <a:endParaRPr lang="da-DK" dirty="0"/>
          </a:p>
          <a:p>
            <a:pPr>
              <a:lnSpc>
                <a:spcPct val="110000"/>
              </a:lnSpc>
              <a:spcBef>
                <a:spcPts val="0"/>
              </a:spcBef>
              <a:spcAft>
                <a:spcPts val="0"/>
              </a:spcAft>
            </a:pPr>
            <a:r>
              <a:rPr lang="da-DK" dirty="0"/>
              <a:t>Reglerne gælder som hovedregel også for unge, der arbejder i arbejdsgiverens private husholdning eller i en familievirksomhed (hvor arbejdet udelukkende udføres af medlemmer af arbejdsgiverens familie). </a:t>
            </a:r>
          </a:p>
          <a:p>
            <a:pPr>
              <a:lnSpc>
                <a:spcPct val="110000"/>
              </a:lnSpc>
              <a:spcBef>
                <a:spcPts val="0"/>
              </a:spcBef>
              <a:spcAft>
                <a:spcPts val="0"/>
              </a:spcAft>
            </a:pPr>
            <a:endParaRPr lang="da-DK" dirty="0"/>
          </a:p>
          <a:p>
            <a:pPr>
              <a:lnSpc>
                <a:spcPct val="110000"/>
              </a:lnSpc>
              <a:spcBef>
                <a:spcPts val="0"/>
              </a:spcBef>
              <a:spcAft>
                <a:spcPts val="0"/>
              </a:spcAft>
            </a:pPr>
            <a:r>
              <a:rPr lang="da-DK" dirty="0"/>
              <a:t>Her gælder reglerne dog ikke, hvis der er tale om lejlighedsvist eller kortvarigt ufarligt arbejde.</a:t>
            </a:r>
          </a:p>
          <a:p>
            <a:pPr>
              <a:lnSpc>
                <a:spcPct val="110000"/>
              </a:lnSpc>
              <a:spcBef>
                <a:spcPts val="0"/>
              </a:spcBef>
              <a:spcAft>
                <a:spcPts val="0"/>
              </a:spcAft>
            </a:pPr>
            <a:r>
              <a:rPr lang="da-DK" sz="1400" i="1" dirty="0"/>
              <a:t>Kilde: Arbejdstilsynet (At-vejledning 13.0.1 Juni 2018). </a:t>
            </a:r>
          </a:p>
          <a:p>
            <a:pPr>
              <a:spcBef>
                <a:spcPts val="0"/>
              </a:spcBef>
              <a:spcAft>
                <a:spcPts val="0"/>
              </a:spcAft>
            </a:pPr>
            <a:endParaRPr lang="da-DK" i="1" dirty="0"/>
          </a:p>
          <a:p>
            <a:pPr>
              <a:spcBef>
                <a:spcPts val="0"/>
              </a:spcBef>
              <a:spcAft>
                <a:spcPts val="0"/>
              </a:spcAft>
            </a:pPr>
            <a:endParaRPr lang="da-DK" i="1" dirty="0"/>
          </a:p>
        </p:txBody>
      </p:sp>
      <p:sp>
        <p:nvSpPr>
          <p:cNvPr id="3" name="Titel 2">
            <a:extLst>
              <a:ext uri="{FF2B5EF4-FFF2-40B4-BE49-F238E27FC236}">
                <a16:creationId xmlns:a16="http://schemas.microsoft.com/office/drawing/2014/main" id="{16B7C83F-DA03-48D7-A0D9-3BB0476CB0ED}"/>
              </a:ext>
            </a:extLst>
          </p:cNvPr>
          <p:cNvSpPr>
            <a:spLocks noGrp="1"/>
          </p:cNvSpPr>
          <p:nvPr>
            <p:ph type="title"/>
          </p:nvPr>
        </p:nvSpPr>
        <p:spPr/>
        <p:txBody>
          <a:bodyPr>
            <a:normAutofit/>
          </a:bodyPr>
          <a:lstStyle/>
          <a:p>
            <a:r>
              <a:rPr lang="da-DK" sz="4400" dirty="0"/>
              <a:t>5. Regler for unge under 18 år </a:t>
            </a:r>
          </a:p>
        </p:txBody>
      </p:sp>
      <p:sp>
        <p:nvSpPr>
          <p:cNvPr id="8" name="Rectangle 7">
            <a:extLst>
              <a:ext uri="{FF2B5EF4-FFF2-40B4-BE49-F238E27FC236}">
                <a16:creationId xmlns:a16="http://schemas.microsoft.com/office/drawing/2014/main" id="{AF5009B8-7499-4954-93BA-F49CC5C3C176}"/>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5. Regler for unge under 18 år</a:t>
            </a:r>
          </a:p>
        </p:txBody>
      </p:sp>
      <p:pic>
        <p:nvPicPr>
          <p:cNvPr id="10" name="Picture 9">
            <a:extLst>
              <a:ext uri="{FF2B5EF4-FFF2-40B4-BE49-F238E27FC236}">
                <a16:creationId xmlns:a16="http://schemas.microsoft.com/office/drawing/2014/main" id="{F62B6D72-D5EF-4906-981F-0BDA713F5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8945" y="2287654"/>
            <a:ext cx="4925002" cy="3693751"/>
          </a:xfrm>
          <a:prstGeom prst="rect">
            <a:avLst/>
          </a:prstGeom>
        </p:spPr>
      </p:pic>
    </p:spTree>
    <p:extLst>
      <p:ext uri="{BB962C8B-B14F-4D97-AF65-F5344CB8AC3E}">
        <p14:creationId xmlns:p14="http://schemas.microsoft.com/office/powerpoint/2010/main" val="1633065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C24881C1-987A-4194-9276-A3E0040E714A}"/>
              </a:ext>
            </a:extLst>
          </p:cNvPr>
          <p:cNvSpPr>
            <a:spLocks noGrp="1"/>
          </p:cNvSpPr>
          <p:nvPr>
            <p:ph sz="quarter" idx="10"/>
          </p:nvPr>
        </p:nvSpPr>
        <p:spPr/>
        <p:txBody>
          <a:bodyPr/>
          <a:lstStyle/>
          <a:p>
            <a:pPr fontAlgn="base"/>
            <a:r>
              <a:rPr lang="da-DK" b="1" dirty="0"/>
              <a:t>Børn under 13 år</a:t>
            </a:r>
          </a:p>
          <a:p>
            <a:pPr fontAlgn="base">
              <a:lnSpc>
                <a:spcPct val="100000"/>
              </a:lnSpc>
            </a:pPr>
            <a:r>
              <a:rPr lang="da-DK" dirty="0"/>
              <a:t>Børn under 13 år må som udgangspunkt ikke udføre arbejde for en arbejdsgiver. Men et barn under 13 år kan i konkrete tilfælde få tilladelse af politiet til at medvirke i kulturelle aktiviteter af erhvervsmæssig karakter, hvor der er tale om, at der er en arbejdsgiver. Aktiviteterne må ikke skade barnets sikkerhed, sundhed eller udvikling – eller gå væsentligt ud over barnets skolegang.</a:t>
            </a:r>
          </a:p>
          <a:p>
            <a:pPr fontAlgn="base">
              <a:lnSpc>
                <a:spcPct val="100000"/>
              </a:lnSpc>
            </a:pPr>
            <a:r>
              <a:rPr lang="da-DK" dirty="0"/>
              <a:t>Kulturelle aktiviteter af erhvervsmæssig karakter, hvor der er en arbejdsgiver, kan fx være særlige sportsaktiviteter, opvisninger, teaterforestillinger, koncerter, cirkusforestillinger, radio, tv, filmoptagelser, reklamefilm og modelarbejde.</a:t>
            </a:r>
          </a:p>
          <a:p>
            <a:pPr fontAlgn="base"/>
            <a:endParaRPr lang="da-DK" dirty="0"/>
          </a:p>
          <a:p>
            <a:endParaRPr lang="da-DK" dirty="0"/>
          </a:p>
        </p:txBody>
      </p:sp>
      <p:sp>
        <p:nvSpPr>
          <p:cNvPr id="3" name="Titel 2">
            <a:extLst>
              <a:ext uri="{FF2B5EF4-FFF2-40B4-BE49-F238E27FC236}">
                <a16:creationId xmlns:a16="http://schemas.microsoft.com/office/drawing/2014/main" id="{9701CC0D-95BC-475B-ACD8-794D57714E50}"/>
              </a:ext>
            </a:extLst>
          </p:cNvPr>
          <p:cNvSpPr>
            <a:spLocks noGrp="1"/>
          </p:cNvSpPr>
          <p:nvPr>
            <p:ph type="title"/>
          </p:nvPr>
        </p:nvSpPr>
        <p:spPr>
          <a:xfrm>
            <a:off x="1097280" y="286603"/>
            <a:ext cx="8393853" cy="1450757"/>
          </a:xfrm>
        </p:spPr>
        <p:txBody>
          <a:bodyPr>
            <a:normAutofit/>
          </a:bodyPr>
          <a:lstStyle/>
          <a:p>
            <a:r>
              <a:rPr lang="da-DK" sz="4400" dirty="0"/>
              <a:t>Hvad må børn og unge arbejde med?</a:t>
            </a:r>
          </a:p>
        </p:txBody>
      </p:sp>
      <p:sp>
        <p:nvSpPr>
          <p:cNvPr id="4" name="Rectangle 3">
            <a:extLst>
              <a:ext uri="{FF2B5EF4-FFF2-40B4-BE49-F238E27FC236}">
                <a16:creationId xmlns:a16="http://schemas.microsoft.com/office/drawing/2014/main" id="{5F560265-8E5F-4F24-AB50-2D53E2EC8CEC}"/>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5. Regler for unge under 18 år</a:t>
            </a:r>
          </a:p>
        </p:txBody>
      </p:sp>
    </p:spTree>
    <p:extLst>
      <p:ext uri="{BB962C8B-B14F-4D97-AF65-F5344CB8AC3E}">
        <p14:creationId xmlns:p14="http://schemas.microsoft.com/office/powerpoint/2010/main" val="2673402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CA610EDB-712A-420E-A37F-8DF5C9BF6FAE}"/>
              </a:ext>
            </a:extLst>
          </p:cNvPr>
          <p:cNvSpPr>
            <a:spLocks noGrp="1"/>
          </p:cNvSpPr>
          <p:nvPr>
            <p:ph sz="quarter" idx="10"/>
          </p:nvPr>
        </p:nvSpPr>
        <p:spPr>
          <a:xfrm>
            <a:off x="1097281" y="2075180"/>
            <a:ext cx="10058400" cy="3987800"/>
          </a:xfrm>
        </p:spPr>
        <p:txBody>
          <a:bodyPr>
            <a:normAutofit fontScale="92500" lnSpcReduction="10000"/>
          </a:bodyPr>
          <a:lstStyle/>
          <a:p>
            <a:pPr marL="0" indent="0" fontAlgn="base">
              <a:buNone/>
            </a:pPr>
            <a:r>
              <a:rPr lang="da-DK" sz="2200" dirty="0"/>
              <a:t>Unge, som er 13-14 år, eller ældre og stadig omfattet af undervisningspligten, må arbejde </a:t>
            </a:r>
            <a:br>
              <a:rPr lang="da-DK" sz="2200" dirty="0"/>
            </a:br>
            <a:r>
              <a:rPr lang="da-DK" sz="2200" dirty="0"/>
              <a:t>med lettere arbejde.</a:t>
            </a:r>
          </a:p>
          <a:p>
            <a:pPr marL="0" indent="0" fontAlgn="base">
              <a:buNone/>
            </a:pPr>
            <a:r>
              <a:rPr lang="da-DK" sz="2200" dirty="0"/>
              <a:t>Det kan fx være:</a:t>
            </a:r>
          </a:p>
          <a:p>
            <a:pPr lvl="1" fontAlgn="base">
              <a:buClr>
                <a:schemeClr val="accent5"/>
              </a:buClr>
              <a:buFont typeface="Wingdings" panose="05000000000000000000" pitchFamily="2" charset="2"/>
              <a:buChar char="§"/>
            </a:pPr>
            <a:r>
              <a:rPr lang="da-DK" sz="2200" dirty="0"/>
              <a:t>Lettere arbejde inden for landbrug, gartneri, rideskoler – fx med fodring, udmugning, pasning af mindre husdyr og heste, bær- og frugtplukning</a:t>
            </a:r>
          </a:p>
          <a:p>
            <a:pPr lvl="1" fontAlgn="base">
              <a:buClr>
                <a:schemeClr val="accent5"/>
              </a:buClr>
              <a:buFont typeface="Wingdings" panose="05000000000000000000" pitchFamily="2" charset="2"/>
              <a:buChar char="§"/>
            </a:pPr>
            <a:r>
              <a:rPr lang="da-DK" sz="2200" dirty="0"/>
              <a:t>Lettere rengøring, oprydning og borddækning</a:t>
            </a:r>
          </a:p>
          <a:p>
            <a:pPr lvl="1" fontAlgn="base">
              <a:buClr>
                <a:schemeClr val="accent5"/>
              </a:buClr>
              <a:buFont typeface="Wingdings" panose="05000000000000000000" pitchFamily="2" charset="2"/>
              <a:buChar char="§"/>
            </a:pPr>
            <a:r>
              <a:rPr lang="da-DK" sz="2200" dirty="0"/>
              <a:t>Lettere manuel montering, dog ikke lodning og svejsning </a:t>
            </a:r>
          </a:p>
          <a:p>
            <a:pPr lvl="1" fontAlgn="base">
              <a:buClr>
                <a:schemeClr val="accent5"/>
              </a:buClr>
              <a:buFont typeface="Wingdings" panose="05000000000000000000" pitchFamily="2" charset="2"/>
              <a:buChar char="§"/>
            </a:pPr>
            <a:r>
              <a:rPr lang="da-DK" sz="2200" dirty="0"/>
              <a:t>Lettere malearbejde, dog ikke sprøjtemaling </a:t>
            </a:r>
          </a:p>
          <a:p>
            <a:pPr lvl="1" fontAlgn="base">
              <a:buClr>
                <a:schemeClr val="accent5"/>
              </a:buClr>
              <a:buFont typeface="Wingdings" panose="05000000000000000000" pitchFamily="2" charset="2"/>
              <a:buChar char="§"/>
            </a:pPr>
            <a:r>
              <a:rPr lang="da-DK" sz="2200" dirty="0"/>
              <a:t>Lettere budtjeneste, herunder piccoloarbejde og udbringning af aviser og reklamer</a:t>
            </a:r>
          </a:p>
          <a:p>
            <a:pPr lvl="1" fontAlgn="base">
              <a:buClr>
                <a:schemeClr val="accent5"/>
              </a:buClr>
              <a:buFont typeface="Wingdings" panose="05000000000000000000" pitchFamily="2" charset="2"/>
              <a:buChar char="§"/>
            </a:pPr>
            <a:r>
              <a:rPr lang="da-DK" sz="2200" dirty="0"/>
              <a:t>Lettere arbejde med bogopsætning på biblioteker</a:t>
            </a:r>
          </a:p>
          <a:p>
            <a:pPr lvl="1" fontAlgn="base">
              <a:buClr>
                <a:schemeClr val="accent5"/>
              </a:buClr>
              <a:buFont typeface="Wingdings" panose="05000000000000000000" pitchFamily="2" charset="2"/>
              <a:buChar char="§"/>
            </a:pPr>
            <a:r>
              <a:rPr lang="da-DK" sz="2200" dirty="0"/>
              <a:t>Lettere arbejde i butikker – fx med modtagelse, sortering prismærkning og pakning af varer</a:t>
            </a:r>
          </a:p>
          <a:p>
            <a:pPr lvl="1" fontAlgn="base">
              <a:buClr>
                <a:schemeClr val="accent5"/>
              </a:buClr>
              <a:buFont typeface="Wingdings" panose="05000000000000000000" pitchFamily="2" charset="2"/>
              <a:buChar char="§"/>
            </a:pPr>
            <a:r>
              <a:rPr lang="da-DK" sz="2200" dirty="0"/>
              <a:t>Lettere ekspedition i forretninger, restauranter mv. </a:t>
            </a:r>
          </a:p>
          <a:p>
            <a:endParaRPr lang="da-DK" dirty="0"/>
          </a:p>
        </p:txBody>
      </p:sp>
      <p:sp>
        <p:nvSpPr>
          <p:cNvPr id="3" name="Titel 2">
            <a:extLst>
              <a:ext uri="{FF2B5EF4-FFF2-40B4-BE49-F238E27FC236}">
                <a16:creationId xmlns:a16="http://schemas.microsoft.com/office/drawing/2014/main" id="{C1368C47-178D-42C4-8366-33336928FBB3}"/>
              </a:ext>
            </a:extLst>
          </p:cNvPr>
          <p:cNvSpPr>
            <a:spLocks noGrp="1"/>
          </p:cNvSpPr>
          <p:nvPr>
            <p:ph type="title"/>
          </p:nvPr>
        </p:nvSpPr>
        <p:spPr>
          <a:xfrm>
            <a:off x="1097280" y="286603"/>
            <a:ext cx="8512387" cy="1450757"/>
          </a:xfrm>
        </p:spPr>
        <p:txBody>
          <a:bodyPr>
            <a:normAutofit/>
          </a:bodyPr>
          <a:lstStyle/>
          <a:p>
            <a:r>
              <a:rPr lang="da-DK" sz="4400" dirty="0"/>
              <a:t>Hvad må børn og unge arbejde med?</a:t>
            </a:r>
          </a:p>
        </p:txBody>
      </p:sp>
      <p:sp>
        <p:nvSpPr>
          <p:cNvPr id="5" name="Rectangle 3">
            <a:extLst>
              <a:ext uri="{FF2B5EF4-FFF2-40B4-BE49-F238E27FC236}">
                <a16:creationId xmlns:a16="http://schemas.microsoft.com/office/drawing/2014/main" id="{3D33F2FA-3845-4CFA-B484-EB01EE8FD7C0}"/>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5. Regler for unge under 18 år</a:t>
            </a:r>
          </a:p>
        </p:txBody>
      </p:sp>
    </p:spTree>
    <p:extLst>
      <p:ext uri="{BB962C8B-B14F-4D97-AF65-F5344CB8AC3E}">
        <p14:creationId xmlns:p14="http://schemas.microsoft.com/office/powerpoint/2010/main" val="2491321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948AA6FF-1CB2-4060-8608-310A55DBF886}"/>
              </a:ext>
            </a:extLst>
          </p:cNvPr>
          <p:cNvSpPr>
            <a:spLocks noGrp="1"/>
          </p:cNvSpPr>
          <p:nvPr>
            <p:ph sz="quarter" idx="10"/>
          </p:nvPr>
        </p:nvSpPr>
        <p:spPr>
          <a:xfrm>
            <a:off x="1097281" y="2075180"/>
            <a:ext cx="10058400" cy="3987800"/>
          </a:xfrm>
        </p:spPr>
        <p:txBody>
          <a:bodyPr>
            <a:normAutofit/>
          </a:bodyPr>
          <a:lstStyle/>
          <a:p>
            <a:pPr fontAlgn="base"/>
            <a:r>
              <a:rPr lang="da-DK" dirty="0"/>
              <a:t>15 – 17 årige unge har nu lov til at arbejde på serveringssteder, hvor der serveres alkohol.</a:t>
            </a:r>
          </a:p>
          <a:p>
            <a:pPr fontAlgn="base"/>
            <a:r>
              <a:rPr lang="da-DK" dirty="0"/>
              <a:t>Det er lovligt at ansætte unge under 18 år, de er fyldt 15 år, og de har afsluttet 9. klasse.</a:t>
            </a:r>
          </a:p>
          <a:p>
            <a:pPr fontAlgn="base"/>
            <a:r>
              <a:rPr lang="da-DK" dirty="0"/>
              <a:t>De unge må arbejde med:</a:t>
            </a:r>
          </a:p>
          <a:p>
            <a:pPr lvl="1" fontAlgn="base">
              <a:buClr>
                <a:schemeClr val="accent5"/>
              </a:buClr>
              <a:buFont typeface="Wingdings" panose="05000000000000000000" pitchFamily="2" charset="2"/>
              <a:buChar char="§"/>
            </a:pPr>
            <a:r>
              <a:rPr lang="da-DK" sz="2000" dirty="0"/>
              <a:t>Afrydning </a:t>
            </a:r>
          </a:p>
          <a:p>
            <a:pPr lvl="1" fontAlgn="base">
              <a:buClr>
                <a:schemeClr val="accent5"/>
              </a:buClr>
              <a:buFont typeface="Wingdings" panose="05000000000000000000" pitchFamily="2" charset="2"/>
              <a:buChar char="§"/>
            </a:pPr>
            <a:r>
              <a:rPr lang="da-DK" sz="2000" dirty="0"/>
              <a:t>Opdækning</a:t>
            </a:r>
          </a:p>
          <a:p>
            <a:pPr lvl="1" fontAlgn="base">
              <a:buClr>
                <a:schemeClr val="accent5"/>
              </a:buClr>
              <a:buFont typeface="Wingdings" panose="05000000000000000000" pitchFamily="2" charset="2"/>
              <a:buChar char="§"/>
            </a:pPr>
            <a:r>
              <a:rPr lang="da-DK" sz="2000" dirty="0"/>
              <a:t>Rengøringsarbejde</a:t>
            </a:r>
          </a:p>
          <a:p>
            <a:pPr lvl="1" fontAlgn="base">
              <a:buClr>
                <a:schemeClr val="accent5"/>
              </a:buClr>
              <a:buFont typeface="Wingdings" panose="05000000000000000000" pitchFamily="2" charset="2"/>
              <a:buChar char="§"/>
            </a:pPr>
            <a:r>
              <a:rPr lang="da-DK" sz="2000" dirty="0"/>
              <a:t>Modtagelse af bestillinger</a:t>
            </a:r>
          </a:p>
          <a:p>
            <a:pPr lvl="1" fontAlgn="base">
              <a:buClr>
                <a:schemeClr val="accent5"/>
              </a:buClr>
              <a:buFont typeface="Wingdings" panose="05000000000000000000" pitchFamily="2" charset="2"/>
              <a:buChar char="§"/>
            </a:pPr>
            <a:r>
              <a:rPr lang="da-DK" sz="2000" dirty="0"/>
              <a:t>Servering af alkohol, når dette sker i forbindelse med servering af mad og det sker under opsyn af personer over 18 år med den fornødne indsigt i arbejdet </a:t>
            </a:r>
          </a:p>
          <a:p>
            <a:endParaRPr lang="da-DK" dirty="0">
              <a:solidFill>
                <a:srgbClr val="FF0000"/>
              </a:solidFill>
            </a:endParaRPr>
          </a:p>
        </p:txBody>
      </p:sp>
      <p:sp>
        <p:nvSpPr>
          <p:cNvPr id="3" name="Titel 2">
            <a:extLst>
              <a:ext uri="{FF2B5EF4-FFF2-40B4-BE49-F238E27FC236}">
                <a16:creationId xmlns:a16="http://schemas.microsoft.com/office/drawing/2014/main" id="{0128D83B-AECC-4E34-8361-F2C3BD0B3038}"/>
              </a:ext>
            </a:extLst>
          </p:cNvPr>
          <p:cNvSpPr>
            <a:spLocks noGrp="1"/>
          </p:cNvSpPr>
          <p:nvPr>
            <p:ph type="title"/>
          </p:nvPr>
        </p:nvSpPr>
        <p:spPr/>
        <p:txBody>
          <a:bodyPr>
            <a:normAutofit/>
          </a:bodyPr>
          <a:lstStyle/>
          <a:p>
            <a:r>
              <a:rPr lang="da-DK" sz="4400" dirty="0"/>
              <a:t>Unge, som ikke er omfattet af undervisningspligten </a:t>
            </a:r>
          </a:p>
        </p:txBody>
      </p:sp>
      <p:sp>
        <p:nvSpPr>
          <p:cNvPr id="4" name="Rectangle 3">
            <a:extLst>
              <a:ext uri="{FF2B5EF4-FFF2-40B4-BE49-F238E27FC236}">
                <a16:creationId xmlns:a16="http://schemas.microsoft.com/office/drawing/2014/main" id="{7D9C262A-30B9-41A6-BA5D-60DAA570B9DF}"/>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5. Regler for unge under 18 år</a:t>
            </a:r>
          </a:p>
        </p:txBody>
      </p:sp>
    </p:spTree>
    <p:extLst>
      <p:ext uri="{BB962C8B-B14F-4D97-AF65-F5344CB8AC3E}">
        <p14:creationId xmlns:p14="http://schemas.microsoft.com/office/powerpoint/2010/main" val="3453850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A885322-4E25-46BD-9023-0566D8B17D75}"/>
              </a:ext>
            </a:extLst>
          </p:cNvPr>
          <p:cNvSpPr>
            <a:spLocks noGrp="1"/>
          </p:cNvSpPr>
          <p:nvPr>
            <p:ph type="title"/>
          </p:nvPr>
        </p:nvSpPr>
        <p:spPr>
          <a:xfrm>
            <a:off x="1097280" y="286603"/>
            <a:ext cx="10058400" cy="1450757"/>
          </a:xfrm>
        </p:spPr>
        <p:txBody>
          <a:bodyPr>
            <a:normAutofit/>
          </a:bodyPr>
          <a:lstStyle/>
          <a:p>
            <a:r>
              <a:rPr lang="da-DK" sz="4400" dirty="0"/>
              <a:t>1. Status på fritidsjobbere</a:t>
            </a:r>
          </a:p>
        </p:txBody>
      </p:sp>
      <p:sp>
        <p:nvSpPr>
          <p:cNvPr id="5" name="TextBox 4">
            <a:extLst>
              <a:ext uri="{FF2B5EF4-FFF2-40B4-BE49-F238E27FC236}">
                <a16:creationId xmlns:a16="http://schemas.microsoft.com/office/drawing/2014/main" id="{130191DC-0E3B-4152-9E88-329682EA50B9}"/>
              </a:ext>
            </a:extLst>
          </p:cNvPr>
          <p:cNvSpPr txBox="1"/>
          <p:nvPr/>
        </p:nvSpPr>
        <p:spPr>
          <a:xfrm>
            <a:off x="210065" y="6468534"/>
            <a:ext cx="3546390" cy="369332"/>
          </a:xfrm>
          <a:prstGeom prst="rect">
            <a:avLst/>
          </a:prstGeom>
          <a:noFill/>
        </p:spPr>
        <p:txBody>
          <a:bodyPr wrap="square" rtlCol="0">
            <a:spAutoFit/>
          </a:bodyPr>
          <a:lstStyle/>
          <a:p>
            <a:r>
              <a:rPr lang="da-DK" dirty="0">
                <a:solidFill>
                  <a:schemeClr val="bg1"/>
                </a:solidFill>
              </a:rPr>
              <a:t>Del 1. Status på fritidsjobbere</a:t>
            </a:r>
          </a:p>
        </p:txBody>
      </p:sp>
      <p:pic>
        <p:nvPicPr>
          <p:cNvPr id="9" name="Picture 8">
            <a:extLst>
              <a:ext uri="{FF2B5EF4-FFF2-40B4-BE49-F238E27FC236}">
                <a16:creationId xmlns:a16="http://schemas.microsoft.com/office/drawing/2014/main" id="{36C48EB3-854A-4106-A55F-1099724A5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605" y="2812113"/>
            <a:ext cx="2799739" cy="2280027"/>
          </a:xfrm>
          <a:prstGeom prst="rect">
            <a:avLst/>
          </a:prstGeom>
        </p:spPr>
      </p:pic>
      <p:pic>
        <p:nvPicPr>
          <p:cNvPr id="13" name="Content Placeholder 12">
            <a:extLst>
              <a:ext uri="{FF2B5EF4-FFF2-40B4-BE49-F238E27FC236}">
                <a16:creationId xmlns:a16="http://schemas.microsoft.com/office/drawing/2014/main" id="{E5EA89A7-587C-42CB-A300-BD1B1D6031B8}"/>
              </a:ext>
            </a:extLst>
          </p:cNvPr>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5299512" y="729717"/>
            <a:ext cx="7053355" cy="5559416"/>
          </a:xfrm>
        </p:spPr>
      </p:pic>
      <p:sp>
        <p:nvSpPr>
          <p:cNvPr id="2" name="Tekstfelt 1">
            <a:extLst>
              <a:ext uri="{FF2B5EF4-FFF2-40B4-BE49-F238E27FC236}">
                <a16:creationId xmlns:a16="http://schemas.microsoft.com/office/drawing/2014/main" id="{CDF08392-0288-47DB-9160-5ECE34C1B859}"/>
              </a:ext>
            </a:extLst>
          </p:cNvPr>
          <p:cNvSpPr txBox="1"/>
          <p:nvPr/>
        </p:nvSpPr>
        <p:spPr>
          <a:xfrm>
            <a:off x="1097280" y="2210120"/>
            <a:ext cx="4026049" cy="3785652"/>
          </a:xfrm>
          <a:prstGeom prst="rect">
            <a:avLst/>
          </a:prstGeom>
          <a:noFill/>
        </p:spPr>
        <p:txBody>
          <a:bodyPr wrap="square" rtlCol="0">
            <a:spAutoFit/>
          </a:bodyPr>
          <a:lstStyle/>
          <a:p>
            <a:r>
              <a:rPr lang="da-DK" sz="2000" dirty="0">
                <a:solidFill>
                  <a:srgbClr val="000000"/>
                </a:solidFill>
              </a:rPr>
              <a:t>Over 100.000 unge mellem 13 og 17 </a:t>
            </a:r>
            <a:br>
              <a:rPr lang="da-DK" sz="2000" dirty="0">
                <a:solidFill>
                  <a:srgbClr val="000000"/>
                </a:solidFill>
              </a:rPr>
            </a:br>
            <a:r>
              <a:rPr lang="da-DK" sz="2000" dirty="0">
                <a:solidFill>
                  <a:srgbClr val="000000"/>
                </a:solidFill>
              </a:rPr>
              <a:t>år har fritidsjob. </a:t>
            </a:r>
          </a:p>
          <a:p>
            <a:endParaRPr lang="da-DK" sz="2000" dirty="0">
              <a:solidFill>
                <a:srgbClr val="000000"/>
              </a:solidFill>
            </a:endParaRPr>
          </a:p>
          <a:p>
            <a:endParaRPr lang="da-DK" sz="2000" dirty="0">
              <a:solidFill>
                <a:srgbClr val="000000"/>
              </a:solidFill>
            </a:endParaRPr>
          </a:p>
          <a:p>
            <a:endParaRPr lang="da-DK" sz="2000" dirty="0">
              <a:solidFill>
                <a:srgbClr val="000000"/>
              </a:solidFill>
            </a:endParaRPr>
          </a:p>
          <a:p>
            <a:endParaRPr lang="da-DK" sz="2000" dirty="0">
              <a:solidFill>
                <a:srgbClr val="000000"/>
              </a:solidFill>
            </a:endParaRPr>
          </a:p>
          <a:p>
            <a:endParaRPr lang="da-DK" sz="2000" dirty="0">
              <a:solidFill>
                <a:srgbClr val="000000"/>
              </a:solidFill>
            </a:endParaRPr>
          </a:p>
          <a:p>
            <a:endParaRPr lang="da-DK" sz="2000" dirty="0">
              <a:solidFill>
                <a:srgbClr val="000000"/>
              </a:solidFill>
            </a:endParaRPr>
          </a:p>
          <a:p>
            <a:endParaRPr lang="da-DK" sz="2000" dirty="0">
              <a:solidFill>
                <a:srgbClr val="000000"/>
              </a:solidFill>
            </a:endParaRPr>
          </a:p>
          <a:p>
            <a:endParaRPr lang="da-DK" sz="2000" dirty="0">
              <a:solidFill>
                <a:srgbClr val="000000"/>
              </a:solidFill>
            </a:endParaRPr>
          </a:p>
          <a:p>
            <a:endParaRPr lang="da-DK" sz="2000" dirty="0">
              <a:solidFill>
                <a:srgbClr val="000000"/>
              </a:solidFill>
            </a:endParaRPr>
          </a:p>
          <a:p>
            <a:r>
              <a:rPr lang="da-DK" sz="2000" i="1" dirty="0">
                <a:solidFill>
                  <a:srgbClr val="000000"/>
                </a:solidFill>
              </a:rPr>
              <a:t>Kilde: Danmarks Statistik</a:t>
            </a:r>
          </a:p>
        </p:txBody>
      </p:sp>
    </p:spTree>
    <p:extLst>
      <p:ext uri="{BB962C8B-B14F-4D97-AF65-F5344CB8AC3E}">
        <p14:creationId xmlns:p14="http://schemas.microsoft.com/office/powerpoint/2010/main" val="1948679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BF69DBF-6924-4251-AD18-C6B33153B407}"/>
              </a:ext>
            </a:extLst>
          </p:cNvPr>
          <p:cNvSpPr>
            <a:spLocks noGrp="1"/>
          </p:cNvSpPr>
          <p:nvPr>
            <p:ph sz="quarter" idx="10"/>
          </p:nvPr>
        </p:nvSpPr>
        <p:spPr>
          <a:xfrm>
            <a:off x="1097281" y="2075179"/>
            <a:ext cx="10058400" cy="4334087"/>
          </a:xfrm>
        </p:spPr>
        <p:txBody>
          <a:bodyPr>
            <a:normAutofit/>
          </a:bodyPr>
          <a:lstStyle/>
          <a:p>
            <a:pPr fontAlgn="base">
              <a:spcBef>
                <a:spcPts val="0"/>
              </a:spcBef>
              <a:spcAft>
                <a:spcPts val="0"/>
              </a:spcAft>
            </a:pPr>
            <a:r>
              <a:rPr lang="da-DK" dirty="0"/>
              <a:t>Unge på 13-14 år samt ældre unge, der stadig er omfattet af undervisningspligten, må ikke arbejde med noget, der kan være farligt for deres sikkerhed og sundhed. </a:t>
            </a:r>
          </a:p>
          <a:p>
            <a:pPr fontAlgn="base">
              <a:spcBef>
                <a:spcPts val="0"/>
              </a:spcBef>
              <a:spcAft>
                <a:spcPts val="0"/>
              </a:spcAft>
            </a:pPr>
            <a:endParaRPr lang="da-DK" dirty="0"/>
          </a:p>
          <a:p>
            <a:pPr fontAlgn="base">
              <a:spcBef>
                <a:spcPts val="0"/>
              </a:spcBef>
              <a:spcAft>
                <a:spcPts val="0"/>
              </a:spcAft>
            </a:pPr>
            <a:r>
              <a:rPr lang="da-DK" dirty="0"/>
              <a:t>Børn og unge må fx ikke:</a:t>
            </a:r>
          </a:p>
          <a:p>
            <a:pPr lvl="1" fontAlgn="base">
              <a:buClr>
                <a:schemeClr val="accent5"/>
              </a:buClr>
              <a:buFont typeface="Wingdings" panose="05000000000000000000" pitchFamily="2" charset="2"/>
              <a:buChar char="§"/>
            </a:pPr>
            <a:r>
              <a:rPr lang="da-DK" sz="2000" b="1" dirty="0"/>
              <a:t>Arbejde med maskiner eller være tæt på dem</a:t>
            </a:r>
            <a:r>
              <a:rPr lang="da-DK" sz="2000" dirty="0"/>
              <a:t>. Forbuddet gælder alle maskiner - undtaget ufarlige husholdnings- eller kontormaskiner som fx støvsugere og kopimaskiner.</a:t>
            </a:r>
            <a:r>
              <a:rPr lang="da-DK" sz="2000" b="1" dirty="0"/>
              <a:t> </a:t>
            </a:r>
          </a:p>
          <a:p>
            <a:pPr lvl="1" fontAlgn="base">
              <a:buClr>
                <a:schemeClr val="accent5"/>
              </a:buClr>
              <a:buFont typeface="Wingdings" panose="05000000000000000000" pitchFamily="2" charset="2"/>
              <a:buChar char="§"/>
            </a:pPr>
            <a:endParaRPr lang="da-DK" sz="2000" b="1" dirty="0"/>
          </a:p>
          <a:p>
            <a:pPr lvl="1" fontAlgn="base">
              <a:buClr>
                <a:schemeClr val="accent5"/>
              </a:buClr>
              <a:buFont typeface="Wingdings" panose="05000000000000000000" pitchFamily="2" charset="2"/>
              <a:buChar char="§"/>
            </a:pPr>
            <a:r>
              <a:rPr lang="da-DK" sz="2000" b="1" dirty="0"/>
              <a:t>Arbejde med farlige stoffer og materialer eller være tæt på dem</a:t>
            </a:r>
            <a:r>
              <a:rPr lang="da-DK" sz="2000" dirty="0"/>
              <a:t>. Forbuddet gælder alle farlige stoffer og materialer </a:t>
            </a:r>
          </a:p>
          <a:p>
            <a:pPr lvl="1" fontAlgn="base">
              <a:buClr>
                <a:schemeClr val="accent5"/>
              </a:buClr>
              <a:buFont typeface="Wingdings" panose="05000000000000000000" pitchFamily="2" charset="2"/>
              <a:buChar char="§"/>
            </a:pPr>
            <a:endParaRPr lang="da-DK" sz="2000" dirty="0"/>
          </a:p>
          <a:p>
            <a:pPr lvl="1" fontAlgn="base">
              <a:buClr>
                <a:schemeClr val="accent5"/>
              </a:buClr>
              <a:buFont typeface="Wingdings" panose="05000000000000000000" pitchFamily="2" charset="2"/>
              <a:buChar char="§"/>
            </a:pPr>
            <a:r>
              <a:rPr lang="da-DK" sz="2000" b="1" dirty="0"/>
              <a:t>Arbejde med processer, der er farlige for deres sikkerhed og sundhed</a:t>
            </a:r>
            <a:r>
              <a:rPr lang="da-DK" sz="2000" dirty="0"/>
              <a:t>. Det gælder især arbejde, der er fysisk belastende, fordi unges muskler, knogler og led ikke er fuldt udvoksede. Unge må normalt ikke løfte mere ca. 12 kg. </a:t>
            </a:r>
          </a:p>
        </p:txBody>
      </p:sp>
      <p:sp>
        <p:nvSpPr>
          <p:cNvPr id="3" name="Titel 2">
            <a:extLst>
              <a:ext uri="{FF2B5EF4-FFF2-40B4-BE49-F238E27FC236}">
                <a16:creationId xmlns:a16="http://schemas.microsoft.com/office/drawing/2014/main" id="{D0A9826E-D3C4-4810-B6D6-43CA5E2EE0D2}"/>
              </a:ext>
            </a:extLst>
          </p:cNvPr>
          <p:cNvSpPr>
            <a:spLocks noGrp="1"/>
          </p:cNvSpPr>
          <p:nvPr>
            <p:ph type="title"/>
          </p:nvPr>
        </p:nvSpPr>
        <p:spPr>
          <a:xfrm>
            <a:off x="1097280" y="286603"/>
            <a:ext cx="9084688" cy="1450757"/>
          </a:xfrm>
        </p:spPr>
        <p:txBody>
          <a:bodyPr>
            <a:normAutofit/>
          </a:bodyPr>
          <a:lstStyle/>
          <a:p>
            <a:r>
              <a:rPr lang="da-DK" sz="4400" dirty="0"/>
              <a:t>Hvad må børn og unge ikke arbejde med?</a:t>
            </a:r>
          </a:p>
        </p:txBody>
      </p:sp>
      <p:sp>
        <p:nvSpPr>
          <p:cNvPr id="5" name="Rectangle 3">
            <a:extLst>
              <a:ext uri="{FF2B5EF4-FFF2-40B4-BE49-F238E27FC236}">
                <a16:creationId xmlns:a16="http://schemas.microsoft.com/office/drawing/2014/main" id="{D8EC2A2F-E536-4C34-A6D8-7CFAF5420D9D}"/>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5. Regler for unge under 18 år</a:t>
            </a:r>
          </a:p>
        </p:txBody>
      </p:sp>
    </p:spTree>
    <p:extLst>
      <p:ext uri="{BB962C8B-B14F-4D97-AF65-F5344CB8AC3E}">
        <p14:creationId xmlns:p14="http://schemas.microsoft.com/office/powerpoint/2010/main" val="1687451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B8B17981-FBB5-47B7-889F-E2ED1476A89C}"/>
              </a:ext>
            </a:extLst>
          </p:cNvPr>
          <p:cNvSpPr>
            <a:spLocks noGrp="1"/>
          </p:cNvSpPr>
          <p:nvPr>
            <p:ph sz="quarter" idx="10"/>
          </p:nvPr>
        </p:nvSpPr>
        <p:spPr/>
        <p:txBody>
          <a:bodyPr/>
          <a:lstStyle/>
          <a:p>
            <a:pPr fontAlgn="base">
              <a:spcBef>
                <a:spcPts val="0"/>
              </a:spcBef>
              <a:spcAft>
                <a:spcPts val="0"/>
              </a:spcAft>
            </a:pPr>
            <a:r>
              <a:rPr lang="da-DK" b="1" dirty="0"/>
              <a:t>Gælder for unge på 13-14 år</a:t>
            </a:r>
          </a:p>
          <a:p>
            <a:pPr fontAlgn="base">
              <a:spcBef>
                <a:spcPts val="0"/>
              </a:spcBef>
              <a:spcAft>
                <a:spcPts val="0"/>
              </a:spcAft>
            </a:pPr>
            <a:endParaRPr lang="da-DK" b="1" dirty="0"/>
          </a:p>
          <a:p>
            <a:pPr fontAlgn="base">
              <a:spcBef>
                <a:spcPts val="0"/>
              </a:spcBef>
              <a:spcAft>
                <a:spcPts val="0"/>
              </a:spcAft>
            </a:pPr>
            <a:r>
              <a:rPr lang="da-DK" dirty="0"/>
              <a:t>De unge må arbejde:</a:t>
            </a:r>
          </a:p>
          <a:p>
            <a:pPr lvl="1" fontAlgn="base">
              <a:buClr>
                <a:schemeClr val="accent5"/>
              </a:buClr>
              <a:buFont typeface="Wingdings" panose="05000000000000000000" pitchFamily="2" charset="2"/>
              <a:buChar char="§"/>
            </a:pPr>
            <a:r>
              <a:rPr lang="da-DK" sz="2000" dirty="0"/>
              <a:t>2 timer om dagen på skoledage</a:t>
            </a:r>
          </a:p>
          <a:p>
            <a:pPr lvl="1" fontAlgn="base">
              <a:buClr>
                <a:schemeClr val="accent5"/>
              </a:buClr>
              <a:buFont typeface="Wingdings" panose="05000000000000000000" pitchFamily="2" charset="2"/>
              <a:buChar char="§"/>
            </a:pPr>
            <a:r>
              <a:rPr lang="da-DK" sz="2000" dirty="0"/>
              <a:t>7 timer om dagen på andre dage end skoledage </a:t>
            </a:r>
          </a:p>
          <a:p>
            <a:pPr lvl="1" fontAlgn="base">
              <a:buClr>
                <a:schemeClr val="accent5"/>
              </a:buClr>
              <a:buFont typeface="Wingdings" panose="05000000000000000000" pitchFamily="2" charset="2"/>
              <a:buChar char="§"/>
            </a:pPr>
            <a:r>
              <a:rPr lang="da-DK" sz="2000" dirty="0"/>
              <a:t>12 timer om ugen, på uger med en eller flere skoledage</a:t>
            </a:r>
          </a:p>
          <a:p>
            <a:pPr lvl="1" fontAlgn="base">
              <a:buClr>
                <a:schemeClr val="accent5"/>
              </a:buClr>
              <a:buFont typeface="Wingdings" panose="05000000000000000000" pitchFamily="2" charset="2"/>
              <a:buChar char="§"/>
            </a:pPr>
            <a:r>
              <a:rPr lang="da-DK" sz="2000" dirty="0"/>
              <a:t>35 timer om ugen i uger, hvor der er helt skolefri.</a:t>
            </a:r>
          </a:p>
          <a:p>
            <a:endParaRPr lang="da-DK" dirty="0"/>
          </a:p>
        </p:txBody>
      </p:sp>
      <p:sp>
        <p:nvSpPr>
          <p:cNvPr id="3" name="Titel 2">
            <a:extLst>
              <a:ext uri="{FF2B5EF4-FFF2-40B4-BE49-F238E27FC236}">
                <a16:creationId xmlns:a16="http://schemas.microsoft.com/office/drawing/2014/main" id="{EBE146A3-3D0A-464E-A892-9CC04A9620A7}"/>
              </a:ext>
            </a:extLst>
          </p:cNvPr>
          <p:cNvSpPr>
            <a:spLocks noGrp="1"/>
          </p:cNvSpPr>
          <p:nvPr>
            <p:ph type="title"/>
          </p:nvPr>
        </p:nvSpPr>
        <p:spPr/>
        <p:txBody>
          <a:bodyPr>
            <a:normAutofit/>
          </a:bodyPr>
          <a:lstStyle/>
          <a:p>
            <a:r>
              <a:rPr lang="da-DK" sz="4400" dirty="0"/>
              <a:t>Regler for unges arbejdstid</a:t>
            </a:r>
          </a:p>
        </p:txBody>
      </p:sp>
      <p:sp>
        <p:nvSpPr>
          <p:cNvPr id="4" name="Rectangle 3">
            <a:extLst>
              <a:ext uri="{FF2B5EF4-FFF2-40B4-BE49-F238E27FC236}">
                <a16:creationId xmlns:a16="http://schemas.microsoft.com/office/drawing/2014/main" id="{5F89CB63-3138-42D5-8288-FF3421325B27}"/>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5. Regler for unge under 18 år</a:t>
            </a:r>
          </a:p>
        </p:txBody>
      </p:sp>
      <p:pic>
        <p:nvPicPr>
          <p:cNvPr id="8" name="Picture 7">
            <a:extLst>
              <a:ext uri="{FF2B5EF4-FFF2-40B4-BE49-F238E27FC236}">
                <a16:creationId xmlns:a16="http://schemas.microsoft.com/office/drawing/2014/main" id="{5A0BF074-30E1-4557-8187-B4E454EB6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8217" y="2440243"/>
            <a:ext cx="3095367" cy="2063578"/>
          </a:xfrm>
          <a:prstGeom prst="rect">
            <a:avLst/>
          </a:prstGeom>
        </p:spPr>
      </p:pic>
    </p:spTree>
    <p:extLst>
      <p:ext uri="{BB962C8B-B14F-4D97-AF65-F5344CB8AC3E}">
        <p14:creationId xmlns:p14="http://schemas.microsoft.com/office/powerpoint/2010/main" val="4284273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2627E3C4-7C72-4FC5-99E9-0C36B02593DC}"/>
              </a:ext>
            </a:extLst>
          </p:cNvPr>
          <p:cNvSpPr>
            <a:spLocks noGrp="1"/>
          </p:cNvSpPr>
          <p:nvPr>
            <p:ph sz="quarter" idx="10"/>
          </p:nvPr>
        </p:nvSpPr>
        <p:spPr/>
        <p:txBody>
          <a:bodyPr>
            <a:normAutofit/>
          </a:bodyPr>
          <a:lstStyle/>
          <a:p>
            <a:pPr fontAlgn="base">
              <a:spcBef>
                <a:spcPts val="0"/>
              </a:spcBef>
              <a:spcAft>
                <a:spcPts val="0"/>
              </a:spcAft>
            </a:pPr>
            <a:r>
              <a:rPr lang="da-DK" b="1" dirty="0"/>
              <a:t>Gælder for unge på 15-17 år, der er omfattet af undervisningspligten.</a:t>
            </a:r>
          </a:p>
          <a:p>
            <a:pPr fontAlgn="base">
              <a:spcBef>
                <a:spcPts val="0"/>
              </a:spcBef>
              <a:spcAft>
                <a:spcPts val="0"/>
              </a:spcAft>
            </a:pPr>
            <a:endParaRPr lang="da-DK" dirty="0"/>
          </a:p>
          <a:p>
            <a:pPr fontAlgn="base">
              <a:spcBef>
                <a:spcPts val="0"/>
              </a:spcBef>
              <a:spcAft>
                <a:spcPts val="0"/>
              </a:spcAft>
            </a:pPr>
            <a:r>
              <a:rPr lang="da-DK" dirty="0"/>
              <a:t>De unge må arbejde:</a:t>
            </a:r>
          </a:p>
          <a:p>
            <a:pPr lvl="1" fontAlgn="base">
              <a:buClr>
                <a:schemeClr val="accent5"/>
              </a:buClr>
              <a:buFont typeface="Wingdings" panose="05000000000000000000" pitchFamily="2" charset="2"/>
              <a:buChar char="§"/>
            </a:pPr>
            <a:r>
              <a:rPr lang="da-DK" sz="2000" dirty="0"/>
              <a:t>2 timer om dagen på skoledage</a:t>
            </a:r>
          </a:p>
          <a:p>
            <a:pPr lvl="1" fontAlgn="base">
              <a:buClr>
                <a:schemeClr val="accent5"/>
              </a:buClr>
              <a:buFont typeface="Wingdings" panose="05000000000000000000" pitchFamily="2" charset="2"/>
              <a:buChar char="§"/>
            </a:pPr>
            <a:r>
              <a:rPr lang="da-DK" sz="2000" dirty="0"/>
              <a:t>8 timer om dagen på andre dage end skoledage </a:t>
            </a:r>
          </a:p>
          <a:p>
            <a:pPr lvl="1" fontAlgn="base">
              <a:buClr>
                <a:schemeClr val="accent5"/>
              </a:buClr>
              <a:buFont typeface="Wingdings" panose="05000000000000000000" pitchFamily="2" charset="2"/>
              <a:buChar char="§"/>
            </a:pPr>
            <a:r>
              <a:rPr lang="da-DK" sz="2000" dirty="0"/>
              <a:t>12 timer om ugen, på uger med en eller flere skoledage</a:t>
            </a:r>
          </a:p>
          <a:p>
            <a:pPr lvl="1" fontAlgn="base">
              <a:buClr>
                <a:schemeClr val="accent5"/>
              </a:buClr>
              <a:buFont typeface="Wingdings" panose="05000000000000000000" pitchFamily="2" charset="2"/>
              <a:buChar char="§"/>
            </a:pPr>
            <a:r>
              <a:rPr lang="da-DK" sz="2000" dirty="0"/>
              <a:t>40 timer om ugen i uger, hvor der er helt skolefri.</a:t>
            </a:r>
          </a:p>
        </p:txBody>
      </p:sp>
      <p:sp>
        <p:nvSpPr>
          <p:cNvPr id="3" name="Titel 2">
            <a:extLst>
              <a:ext uri="{FF2B5EF4-FFF2-40B4-BE49-F238E27FC236}">
                <a16:creationId xmlns:a16="http://schemas.microsoft.com/office/drawing/2014/main" id="{5F6B856E-B937-4B38-A705-22AE6BA3F220}"/>
              </a:ext>
            </a:extLst>
          </p:cNvPr>
          <p:cNvSpPr>
            <a:spLocks noGrp="1"/>
          </p:cNvSpPr>
          <p:nvPr>
            <p:ph type="title"/>
          </p:nvPr>
        </p:nvSpPr>
        <p:spPr/>
        <p:txBody>
          <a:bodyPr>
            <a:normAutofit/>
          </a:bodyPr>
          <a:lstStyle/>
          <a:p>
            <a:r>
              <a:rPr lang="da-DK" sz="4400" dirty="0"/>
              <a:t>Regler for unges arbejdstid</a:t>
            </a:r>
          </a:p>
        </p:txBody>
      </p:sp>
      <p:sp>
        <p:nvSpPr>
          <p:cNvPr id="4" name="Rectangle 3">
            <a:extLst>
              <a:ext uri="{FF2B5EF4-FFF2-40B4-BE49-F238E27FC236}">
                <a16:creationId xmlns:a16="http://schemas.microsoft.com/office/drawing/2014/main" id="{D866DA49-F379-4053-9667-C4C1E89DDCC2}"/>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5. Regler for unge under 18 år</a:t>
            </a:r>
          </a:p>
        </p:txBody>
      </p:sp>
      <p:pic>
        <p:nvPicPr>
          <p:cNvPr id="5" name="Picture 7">
            <a:extLst>
              <a:ext uri="{FF2B5EF4-FFF2-40B4-BE49-F238E27FC236}">
                <a16:creationId xmlns:a16="http://schemas.microsoft.com/office/drawing/2014/main" id="{25F4C7AE-6355-482F-9765-725FD6CF0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8217" y="2440243"/>
            <a:ext cx="3095367" cy="2063578"/>
          </a:xfrm>
          <a:prstGeom prst="rect">
            <a:avLst/>
          </a:prstGeom>
        </p:spPr>
      </p:pic>
    </p:spTree>
    <p:extLst>
      <p:ext uri="{BB962C8B-B14F-4D97-AF65-F5344CB8AC3E}">
        <p14:creationId xmlns:p14="http://schemas.microsoft.com/office/powerpoint/2010/main" val="1607689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F9D17164-7921-4951-B5AE-640870B35B6B}"/>
              </a:ext>
            </a:extLst>
          </p:cNvPr>
          <p:cNvSpPr>
            <a:spLocks noGrp="1"/>
          </p:cNvSpPr>
          <p:nvPr>
            <p:ph sz="quarter" idx="10"/>
          </p:nvPr>
        </p:nvSpPr>
        <p:spPr/>
        <p:txBody>
          <a:bodyPr/>
          <a:lstStyle/>
          <a:p>
            <a:pPr fontAlgn="base"/>
            <a:r>
              <a:rPr lang="da-DK" dirty="0"/>
              <a:t>Der er særlige regler omkring pauser og hviletid for undervisningspligtige unge under 18 år.</a:t>
            </a:r>
          </a:p>
          <a:p>
            <a:pPr fontAlgn="base"/>
            <a:r>
              <a:rPr lang="da-DK" dirty="0"/>
              <a:t>Hvis den daglige arbejdstid overstiger 4,5 timer, skal den unge have en pause på mindst 30 minutter. Pausen kan ikke placeres ved arbejdets begyndelse eller ved arbejdets slutning.</a:t>
            </a:r>
          </a:p>
          <a:p>
            <a:pPr fontAlgn="base"/>
            <a:r>
              <a:rPr lang="da-DK" dirty="0"/>
              <a:t>De unge skal have en sammenhængende hvileperiode på mindst 14 timer i døgnet og må ikke arbejde i tidsrummet fra kl. 20.00 til kl. 6.00. </a:t>
            </a:r>
          </a:p>
          <a:p>
            <a:pPr fontAlgn="base"/>
            <a:r>
              <a:rPr lang="da-DK" dirty="0"/>
              <a:t>De unge skal have 2 sammenhængende fridøgn inden for hver periode på 7 døgn. Heraf skal ét fridøgn normalt omfatte søndag. Hvis de 2 fridøgn ikke kan placeres i sammenhæng, skal det ene fridøgn lægges i umiddelbar tilknytning til en daglig hvil.</a:t>
            </a:r>
          </a:p>
          <a:p>
            <a:pPr fontAlgn="base"/>
            <a:r>
              <a:rPr lang="da-DK" dirty="0"/>
              <a:t>Ikke-undervisningspligtige unge, som er fyldt 15 år, må dog i visse tilfælde arbejde starte arbejdet kl. 04 (bagerbutik, staldarbejde), kl. 05 (avisudbringning) eller arbejde længere (til kl. 22 (kontorer, butik, servicestation), kl. 24 (teatre, biografer, koncertsteder o. lign.) </a:t>
            </a:r>
          </a:p>
          <a:p>
            <a:endParaRPr lang="da-DK" dirty="0"/>
          </a:p>
        </p:txBody>
      </p:sp>
      <p:sp>
        <p:nvSpPr>
          <p:cNvPr id="3" name="Titel 2">
            <a:extLst>
              <a:ext uri="{FF2B5EF4-FFF2-40B4-BE49-F238E27FC236}">
                <a16:creationId xmlns:a16="http://schemas.microsoft.com/office/drawing/2014/main" id="{81D16506-EE29-4E41-913B-1D71DE771F20}"/>
              </a:ext>
            </a:extLst>
          </p:cNvPr>
          <p:cNvSpPr>
            <a:spLocks noGrp="1"/>
          </p:cNvSpPr>
          <p:nvPr>
            <p:ph type="title"/>
          </p:nvPr>
        </p:nvSpPr>
        <p:spPr/>
        <p:txBody>
          <a:bodyPr>
            <a:normAutofit/>
          </a:bodyPr>
          <a:lstStyle/>
          <a:p>
            <a:r>
              <a:rPr lang="da-DK" sz="4400" dirty="0"/>
              <a:t>Pauser og hviletid</a:t>
            </a:r>
          </a:p>
        </p:txBody>
      </p:sp>
      <p:sp>
        <p:nvSpPr>
          <p:cNvPr id="4" name="Rectangle 3">
            <a:extLst>
              <a:ext uri="{FF2B5EF4-FFF2-40B4-BE49-F238E27FC236}">
                <a16:creationId xmlns:a16="http://schemas.microsoft.com/office/drawing/2014/main" id="{D04FE1FA-E1B6-48F0-BC4A-FF57C565531D}"/>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5. Regler for unge under 18 år</a:t>
            </a:r>
          </a:p>
        </p:txBody>
      </p:sp>
    </p:spTree>
    <p:extLst>
      <p:ext uri="{BB962C8B-B14F-4D97-AF65-F5344CB8AC3E}">
        <p14:creationId xmlns:p14="http://schemas.microsoft.com/office/powerpoint/2010/main" val="1741942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6A104AFB-2D72-418C-A687-D313DE1091B2}"/>
              </a:ext>
            </a:extLst>
          </p:cNvPr>
          <p:cNvSpPr>
            <a:spLocks noGrp="1"/>
          </p:cNvSpPr>
          <p:nvPr>
            <p:ph sz="quarter" idx="10"/>
          </p:nvPr>
        </p:nvSpPr>
        <p:spPr/>
        <p:txBody>
          <a:bodyPr/>
          <a:lstStyle/>
          <a:p>
            <a:pPr fontAlgn="base"/>
            <a:endParaRPr lang="da-DK" dirty="0"/>
          </a:p>
          <a:p>
            <a:pPr fontAlgn="base"/>
            <a:r>
              <a:rPr lang="da-DK" b="1" dirty="0"/>
              <a:t>For både undervisningspligtige unge og ikke undervisningspligtige unge gælder det derudover, at:</a:t>
            </a:r>
            <a:endParaRPr lang="da-DK" dirty="0"/>
          </a:p>
          <a:p>
            <a:pPr fontAlgn="base"/>
            <a:r>
              <a:rPr lang="da-DK" dirty="0"/>
              <a:t>Hvis den daglige arbejdstid er på 7 timer eller mere, skal arbejdstiden ligge samlet</a:t>
            </a:r>
          </a:p>
          <a:p>
            <a:pPr fontAlgn="base"/>
            <a:r>
              <a:rPr lang="da-DK" dirty="0"/>
              <a:t>Hvis den unge arbejder som led i en uddannelse, skal den tid, den unge bruger på undervisning, regnes med i arbejdstiden</a:t>
            </a:r>
          </a:p>
          <a:p>
            <a:pPr fontAlgn="base"/>
            <a:r>
              <a:rPr lang="da-DK" dirty="0"/>
              <a:t>Arbejdstiden skal lægges sammen, hvis den unge arbejder for flere arbejdsgivere.</a:t>
            </a:r>
          </a:p>
          <a:p>
            <a:endParaRPr lang="da-DK" dirty="0"/>
          </a:p>
        </p:txBody>
      </p:sp>
      <p:sp>
        <p:nvSpPr>
          <p:cNvPr id="3" name="Titel 2">
            <a:extLst>
              <a:ext uri="{FF2B5EF4-FFF2-40B4-BE49-F238E27FC236}">
                <a16:creationId xmlns:a16="http://schemas.microsoft.com/office/drawing/2014/main" id="{1F757EAC-CAD2-480D-A6E6-5D4DA512F9D0}"/>
              </a:ext>
            </a:extLst>
          </p:cNvPr>
          <p:cNvSpPr>
            <a:spLocks noGrp="1"/>
          </p:cNvSpPr>
          <p:nvPr>
            <p:ph type="title"/>
          </p:nvPr>
        </p:nvSpPr>
        <p:spPr/>
        <p:txBody>
          <a:bodyPr>
            <a:normAutofit/>
          </a:bodyPr>
          <a:lstStyle/>
          <a:p>
            <a:r>
              <a:rPr lang="da-DK" sz="4400" dirty="0"/>
              <a:t>Pauser og hviletid</a:t>
            </a:r>
          </a:p>
        </p:txBody>
      </p:sp>
      <p:sp>
        <p:nvSpPr>
          <p:cNvPr id="4" name="Rectangle 3">
            <a:extLst>
              <a:ext uri="{FF2B5EF4-FFF2-40B4-BE49-F238E27FC236}">
                <a16:creationId xmlns:a16="http://schemas.microsoft.com/office/drawing/2014/main" id="{8E6B13C4-77B3-4870-A102-A3BAFDF044D8}"/>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5. Regler for unge under 18 år</a:t>
            </a:r>
          </a:p>
        </p:txBody>
      </p:sp>
    </p:spTree>
    <p:extLst>
      <p:ext uri="{BB962C8B-B14F-4D97-AF65-F5344CB8AC3E}">
        <p14:creationId xmlns:p14="http://schemas.microsoft.com/office/powerpoint/2010/main" val="853653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5122E6EC-0EA9-4B99-900E-0D947E2D710C}"/>
              </a:ext>
            </a:extLst>
          </p:cNvPr>
          <p:cNvSpPr>
            <a:spLocks noGrp="1"/>
          </p:cNvSpPr>
          <p:nvPr>
            <p:ph sz="quarter" idx="10"/>
          </p:nvPr>
        </p:nvSpPr>
        <p:spPr/>
        <p:txBody>
          <a:bodyPr>
            <a:normAutofit/>
          </a:bodyPr>
          <a:lstStyle/>
          <a:p>
            <a:pPr marL="0" indent="0">
              <a:buNone/>
            </a:pPr>
            <a:endParaRPr lang="da-DK" dirty="0"/>
          </a:p>
          <a:p>
            <a:r>
              <a:rPr lang="da-DK" dirty="0">
                <a:hlinkClick r:id="rId3"/>
              </a:rPr>
              <a:t>https://play.kahoot.it/#/k/d824e119-17be-4c79-a169-ce6294a3fba9</a:t>
            </a:r>
            <a:r>
              <a:rPr lang="da-DK" dirty="0"/>
              <a:t> </a:t>
            </a:r>
          </a:p>
        </p:txBody>
      </p:sp>
      <p:sp>
        <p:nvSpPr>
          <p:cNvPr id="3" name="Titel 2">
            <a:extLst>
              <a:ext uri="{FF2B5EF4-FFF2-40B4-BE49-F238E27FC236}">
                <a16:creationId xmlns:a16="http://schemas.microsoft.com/office/drawing/2014/main" id="{6CCCA868-128D-44DB-BA0C-1D22D61D08E6}"/>
              </a:ext>
            </a:extLst>
          </p:cNvPr>
          <p:cNvSpPr>
            <a:spLocks noGrp="1"/>
          </p:cNvSpPr>
          <p:nvPr>
            <p:ph type="title"/>
          </p:nvPr>
        </p:nvSpPr>
        <p:spPr/>
        <p:txBody>
          <a:bodyPr>
            <a:normAutofit/>
          </a:bodyPr>
          <a:lstStyle/>
          <a:p>
            <a:r>
              <a:rPr lang="da-DK" sz="4400" dirty="0"/>
              <a:t>6. Og så til </a:t>
            </a:r>
            <a:r>
              <a:rPr lang="da-DK" sz="4400" dirty="0" err="1"/>
              <a:t>KAHOOT´en</a:t>
            </a:r>
            <a:endParaRPr lang="da-DK" sz="4400" dirty="0"/>
          </a:p>
        </p:txBody>
      </p:sp>
      <p:sp>
        <p:nvSpPr>
          <p:cNvPr id="4" name="Rectangle 3">
            <a:extLst>
              <a:ext uri="{FF2B5EF4-FFF2-40B4-BE49-F238E27FC236}">
                <a16:creationId xmlns:a16="http://schemas.microsoft.com/office/drawing/2014/main" id="{0B862761-8206-40A4-9AC5-37293EA727F7}"/>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6. </a:t>
            </a:r>
            <a:r>
              <a:rPr lang="da-DK" dirty="0" err="1">
                <a:solidFill>
                  <a:schemeClr val="bg1"/>
                </a:solidFill>
              </a:rPr>
              <a:t>Kahoot</a:t>
            </a:r>
            <a:endParaRPr lang="da-DK" dirty="0">
              <a:solidFill>
                <a:schemeClr val="bg1"/>
              </a:solidFill>
            </a:endParaRPr>
          </a:p>
        </p:txBody>
      </p:sp>
    </p:spTree>
    <p:extLst>
      <p:ext uri="{BB962C8B-B14F-4D97-AF65-F5344CB8AC3E}">
        <p14:creationId xmlns:p14="http://schemas.microsoft.com/office/powerpoint/2010/main" val="208939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F6FE03DB-41E1-47A5-9705-B9DE1E5C43D7}"/>
              </a:ext>
            </a:extLst>
          </p:cNvPr>
          <p:cNvSpPr>
            <a:spLocks noGrp="1"/>
          </p:cNvSpPr>
          <p:nvPr>
            <p:ph sz="quarter" idx="10"/>
          </p:nvPr>
        </p:nvSpPr>
        <p:spPr/>
        <p:txBody>
          <a:bodyPr>
            <a:normAutofit fontScale="25000" lnSpcReduction="20000"/>
          </a:bodyPr>
          <a:lstStyle/>
          <a:p>
            <a:r>
              <a:rPr lang="da-DK" sz="8000" b="1" dirty="0"/>
              <a:t>Evaluering i klassen: </a:t>
            </a:r>
          </a:p>
          <a:p>
            <a:r>
              <a:rPr lang="da-DK" sz="8000" dirty="0"/>
              <a:t>Hvordan var </a:t>
            </a:r>
            <a:r>
              <a:rPr lang="da-DK" sz="8000" dirty="0" err="1"/>
              <a:t>Kahooten</a:t>
            </a:r>
            <a:r>
              <a:rPr lang="da-DK" sz="8000" dirty="0"/>
              <a:t>? - var den for svær? - for let?</a:t>
            </a:r>
          </a:p>
          <a:p>
            <a:r>
              <a:rPr lang="da-DK" sz="8000" dirty="0"/>
              <a:t>Hvordan var præsentationen?</a:t>
            </a:r>
          </a:p>
          <a:p>
            <a:r>
              <a:rPr lang="da-DK" sz="8000" dirty="0"/>
              <a:t>Er I blevet klogere på arbejdsmiljø? </a:t>
            </a:r>
          </a:p>
          <a:p>
            <a:r>
              <a:rPr lang="da-DK" sz="8000" dirty="0"/>
              <a:t>Var der noget, I ikke vidste i forvejen? </a:t>
            </a:r>
          </a:p>
          <a:p>
            <a:r>
              <a:rPr lang="da-DK" sz="8000" dirty="0"/>
              <a:t>Var der noget, der undrede jer? </a:t>
            </a:r>
          </a:p>
          <a:p>
            <a:r>
              <a:rPr lang="da-DK" sz="8000" dirty="0"/>
              <a:t>Var der noget, der fremover vil få jer til at gøre ting anderledes, når I er på job?</a:t>
            </a:r>
          </a:p>
          <a:p>
            <a:r>
              <a:rPr lang="da-DK" sz="8000" dirty="0"/>
              <a:t>Er der noget, I gerne vil vide mere om? </a:t>
            </a:r>
          </a:p>
          <a:p>
            <a:endParaRPr lang="da-DK" sz="8000" dirty="0"/>
          </a:p>
          <a:p>
            <a:r>
              <a:rPr lang="da-DK" sz="8000" dirty="0"/>
              <a:t>Find mere om unge og arbejdsmiljø her: </a:t>
            </a:r>
            <a:r>
              <a:rPr lang="da-DK" sz="8000" dirty="0">
                <a:hlinkClick r:id="rId3"/>
              </a:rPr>
              <a:t>www.ungmedjob.dk</a:t>
            </a:r>
            <a:r>
              <a:rPr lang="da-DK" sz="8000" dirty="0"/>
              <a:t> </a:t>
            </a:r>
          </a:p>
          <a:p>
            <a:endParaRPr lang="da-DK" dirty="0"/>
          </a:p>
          <a:p>
            <a:pPr marL="0" indent="0">
              <a:buNone/>
            </a:pPr>
            <a:r>
              <a:rPr lang="da-DK" dirty="0"/>
              <a:t> </a:t>
            </a:r>
          </a:p>
          <a:p>
            <a:endParaRPr lang="da-DK" dirty="0"/>
          </a:p>
          <a:p>
            <a:endParaRPr lang="da-DK" dirty="0"/>
          </a:p>
          <a:p>
            <a:endParaRPr lang="da-DK" dirty="0"/>
          </a:p>
          <a:p>
            <a:endParaRPr lang="da-DK" dirty="0"/>
          </a:p>
          <a:p>
            <a:endParaRPr lang="da-DK" dirty="0"/>
          </a:p>
          <a:p>
            <a:endParaRPr lang="da-DK" dirty="0"/>
          </a:p>
        </p:txBody>
      </p:sp>
      <p:sp>
        <p:nvSpPr>
          <p:cNvPr id="3" name="Titel 2">
            <a:extLst>
              <a:ext uri="{FF2B5EF4-FFF2-40B4-BE49-F238E27FC236}">
                <a16:creationId xmlns:a16="http://schemas.microsoft.com/office/drawing/2014/main" id="{A4884FA0-D5D4-4BD4-96EC-A903DB111306}"/>
              </a:ext>
            </a:extLst>
          </p:cNvPr>
          <p:cNvSpPr>
            <a:spLocks noGrp="1"/>
          </p:cNvSpPr>
          <p:nvPr>
            <p:ph type="title"/>
          </p:nvPr>
        </p:nvSpPr>
        <p:spPr/>
        <p:txBody>
          <a:bodyPr>
            <a:normAutofit/>
          </a:bodyPr>
          <a:lstStyle/>
          <a:p>
            <a:r>
              <a:rPr lang="da-DK" sz="4400" dirty="0"/>
              <a:t>Til slut en række spørgsmål…</a:t>
            </a:r>
          </a:p>
        </p:txBody>
      </p:sp>
      <p:sp>
        <p:nvSpPr>
          <p:cNvPr id="4" name="Rectangle 3">
            <a:extLst>
              <a:ext uri="{FF2B5EF4-FFF2-40B4-BE49-F238E27FC236}">
                <a16:creationId xmlns:a16="http://schemas.microsoft.com/office/drawing/2014/main" id="{4AE90899-8CBF-4F59-BE44-8142577A2BEF}"/>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7. Hvad tager i med?</a:t>
            </a:r>
          </a:p>
        </p:txBody>
      </p:sp>
    </p:spTree>
    <p:extLst>
      <p:ext uri="{BB962C8B-B14F-4D97-AF65-F5344CB8AC3E}">
        <p14:creationId xmlns:p14="http://schemas.microsoft.com/office/powerpoint/2010/main" val="2475151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892B3AA5-5C6E-4D9A-89C5-65B990FEDBA1}"/>
              </a:ext>
            </a:extLst>
          </p:cNvPr>
          <p:cNvSpPr>
            <a:spLocks noGrp="1"/>
          </p:cNvSpPr>
          <p:nvPr>
            <p:ph sz="quarter" idx="10"/>
          </p:nvPr>
        </p:nvSpPr>
        <p:spPr>
          <a:xfrm>
            <a:off x="1097281" y="2075180"/>
            <a:ext cx="8920778" cy="3987800"/>
          </a:xfrm>
        </p:spPr>
        <p:txBody>
          <a:bodyPr>
            <a:normAutofit lnSpcReduction="10000"/>
          </a:bodyPr>
          <a:lstStyle/>
          <a:p>
            <a:r>
              <a:rPr lang="da-DK" dirty="0"/>
              <a:t>Hver femte ung mellem 13 og 15 år har fritidsjob, men der er stor forskel fra kommune til kommune. Unge i landkommunerne arbejder mest. </a:t>
            </a:r>
          </a:p>
          <a:p>
            <a:r>
              <a:rPr lang="da-DK" dirty="0"/>
              <a:t>Kommuner med flest fritidsjobbere: </a:t>
            </a:r>
          </a:p>
          <a:p>
            <a:pPr lvl="1">
              <a:buClr>
                <a:schemeClr val="accent5"/>
              </a:buClr>
              <a:buFont typeface="Wingdings" panose="05000000000000000000" pitchFamily="2" charset="2"/>
              <a:buChar char="§"/>
            </a:pPr>
            <a:r>
              <a:rPr lang="da-DK" sz="2000" dirty="0"/>
              <a:t>Læsø 46 %</a:t>
            </a:r>
          </a:p>
          <a:p>
            <a:pPr lvl="1">
              <a:buClr>
                <a:schemeClr val="accent5"/>
              </a:buClr>
              <a:buFont typeface="Wingdings" panose="05000000000000000000" pitchFamily="2" charset="2"/>
              <a:buChar char="§"/>
            </a:pPr>
            <a:r>
              <a:rPr lang="da-DK" sz="2000" dirty="0"/>
              <a:t>Varde 41 % </a:t>
            </a:r>
          </a:p>
          <a:p>
            <a:pPr lvl="1">
              <a:buClr>
                <a:schemeClr val="accent5"/>
              </a:buClr>
              <a:buFont typeface="Wingdings" panose="05000000000000000000" pitchFamily="2" charset="2"/>
              <a:buChar char="§"/>
            </a:pPr>
            <a:r>
              <a:rPr lang="da-DK" sz="2000" dirty="0"/>
              <a:t>Ringkøbing 39 % </a:t>
            </a:r>
          </a:p>
          <a:p>
            <a:r>
              <a:rPr lang="da-DK" dirty="0"/>
              <a:t>Kommuner med færrest fritidsjobbere:</a:t>
            </a:r>
          </a:p>
          <a:p>
            <a:pPr lvl="1">
              <a:buClr>
                <a:schemeClr val="accent5"/>
              </a:buClr>
              <a:buFont typeface="Wingdings" panose="05000000000000000000" pitchFamily="2" charset="2"/>
              <a:buChar char="§"/>
            </a:pPr>
            <a:r>
              <a:rPr lang="da-DK" sz="2000" dirty="0"/>
              <a:t>Lyngby Tårbæk 23 %</a:t>
            </a:r>
          </a:p>
          <a:p>
            <a:pPr lvl="1">
              <a:buClr>
                <a:schemeClr val="accent5"/>
              </a:buClr>
              <a:buFont typeface="Wingdings" panose="05000000000000000000" pitchFamily="2" charset="2"/>
              <a:buChar char="§"/>
            </a:pPr>
            <a:r>
              <a:rPr lang="da-DK" sz="2000" dirty="0"/>
              <a:t>København og Rudersdal 25 % </a:t>
            </a:r>
          </a:p>
          <a:p>
            <a:pPr marL="201168" lvl="1" indent="0">
              <a:buClr>
                <a:schemeClr val="accent5"/>
              </a:buClr>
              <a:buNone/>
            </a:pPr>
            <a:endParaRPr lang="da-DK" sz="2000" dirty="0"/>
          </a:p>
          <a:p>
            <a:pPr marL="201168" lvl="1" indent="0">
              <a:buClr>
                <a:schemeClr val="accent5"/>
              </a:buClr>
              <a:buNone/>
            </a:pPr>
            <a:r>
              <a:rPr lang="da-DK" sz="2000" i="1" dirty="0"/>
              <a:t>Kilde: Danmarks statistik.</a:t>
            </a:r>
          </a:p>
          <a:p>
            <a:pPr marL="0" indent="0">
              <a:buNone/>
            </a:pPr>
            <a:endParaRPr lang="da-DK" dirty="0"/>
          </a:p>
          <a:p>
            <a:pPr marL="0" indent="0">
              <a:buNone/>
            </a:pPr>
            <a:endParaRPr lang="da-DK" dirty="0"/>
          </a:p>
        </p:txBody>
      </p:sp>
      <p:sp>
        <p:nvSpPr>
          <p:cNvPr id="3" name="Titel 2">
            <a:extLst>
              <a:ext uri="{FF2B5EF4-FFF2-40B4-BE49-F238E27FC236}">
                <a16:creationId xmlns:a16="http://schemas.microsoft.com/office/drawing/2014/main" id="{702C473C-67BB-489A-B6BD-0088AA4CF71D}"/>
              </a:ext>
            </a:extLst>
          </p:cNvPr>
          <p:cNvSpPr>
            <a:spLocks noGrp="1"/>
          </p:cNvSpPr>
          <p:nvPr>
            <p:ph type="title"/>
          </p:nvPr>
        </p:nvSpPr>
        <p:spPr/>
        <p:txBody>
          <a:bodyPr>
            <a:normAutofit/>
          </a:bodyPr>
          <a:lstStyle/>
          <a:p>
            <a:r>
              <a:rPr lang="da-DK" sz="4400" dirty="0"/>
              <a:t>Unge på landet </a:t>
            </a:r>
            <a:r>
              <a:rPr lang="da-DK" sz="4400" dirty="0" err="1"/>
              <a:t>fritidsjobber</a:t>
            </a:r>
            <a:r>
              <a:rPr lang="da-DK" sz="4400" dirty="0"/>
              <a:t> mest</a:t>
            </a:r>
          </a:p>
        </p:txBody>
      </p:sp>
      <p:sp>
        <p:nvSpPr>
          <p:cNvPr id="4" name="TextBox 3">
            <a:extLst>
              <a:ext uri="{FF2B5EF4-FFF2-40B4-BE49-F238E27FC236}">
                <a16:creationId xmlns:a16="http://schemas.microsoft.com/office/drawing/2014/main" id="{F7EF5F24-3CF5-4FFC-8637-E1DE98AC86CB}"/>
              </a:ext>
            </a:extLst>
          </p:cNvPr>
          <p:cNvSpPr txBox="1"/>
          <p:nvPr/>
        </p:nvSpPr>
        <p:spPr>
          <a:xfrm>
            <a:off x="210065" y="6468534"/>
            <a:ext cx="3546390" cy="369332"/>
          </a:xfrm>
          <a:prstGeom prst="rect">
            <a:avLst/>
          </a:prstGeom>
          <a:noFill/>
        </p:spPr>
        <p:txBody>
          <a:bodyPr wrap="square" rtlCol="0">
            <a:spAutoFit/>
          </a:bodyPr>
          <a:lstStyle/>
          <a:p>
            <a:r>
              <a:rPr lang="da-DK" dirty="0">
                <a:solidFill>
                  <a:schemeClr val="bg1"/>
                </a:solidFill>
              </a:rPr>
              <a:t>Del 1. Status på fritidsjobbere</a:t>
            </a:r>
          </a:p>
        </p:txBody>
      </p:sp>
    </p:spTree>
    <p:extLst>
      <p:ext uri="{BB962C8B-B14F-4D97-AF65-F5344CB8AC3E}">
        <p14:creationId xmlns:p14="http://schemas.microsoft.com/office/powerpoint/2010/main" val="90464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177DAB2-E587-45E3-A703-BD3971088FC1}"/>
              </a:ext>
            </a:extLst>
          </p:cNvPr>
          <p:cNvSpPr>
            <a:spLocks noGrp="1"/>
          </p:cNvSpPr>
          <p:nvPr>
            <p:ph sz="quarter" idx="10"/>
          </p:nvPr>
        </p:nvSpPr>
        <p:spPr/>
        <p:txBody>
          <a:bodyPr>
            <a:normAutofit/>
          </a:bodyPr>
          <a:lstStyle/>
          <a:p>
            <a:pPr>
              <a:spcBef>
                <a:spcPts val="0"/>
              </a:spcBef>
              <a:spcAft>
                <a:spcPts val="0"/>
              </a:spcAft>
            </a:pPr>
            <a:r>
              <a:rPr lang="da-DK" dirty="0"/>
              <a:t>1 ud af 12 unge svarer ja til, at de føler sig utrygge, når de er på arbejde</a:t>
            </a:r>
          </a:p>
          <a:p>
            <a:pPr>
              <a:spcBef>
                <a:spcPts val="0"/>
              </a:spcBef>
              <a:spcAft>
                <a:spcPts val="0"/>
              </a:spcAft>
            </a:pPr>
            <a:r>
              <a:rPr lang="da-DK" dirty="0"/>
              <a:t>1 ud af 8 oplever, at de får fysiske mén eller ondt af at være på arbejdet</a:t>
            </a:r>
          </a:p>
          <a:p>
            <a:pPr>
              <a:spcBef>
                <a:spcPts val="0"/>
              </a:spcBef>
              <a:spcAft>
                <a:spcPts val="0"/>
              </a:spcAft>
            </a:pPr>
            <a:r>
              <a:rPr lang="da-DK" dirty="0"/>
              <a:t>1 ud af 5 siger, at de løfter mere end 12 kg, når de er på arbejde</a:t>
            </a:r>
          </a:p>
          <a:p>
            <a:pPr>
              <a:spcBef>
                <a:spcPts val="0"/>
              </a:spcBef>
              <a:spcAft>
                <a:spcPts val="0"/>
              </a:spcAft>
            </a:pPr>
            <a:r>
              <a:rPr lang="da-DK" dirty="0"/>
              <a:t>1 ud af 15 har ikke en ansættelseskontrakt </a:t>
            </a:r>
          </a:p>
          <a:p>
            <a:pPr>
              <a:spcBef>
                <a:spcPts val="0"/>
              </a:spcBef>
              <a:spcAft>
                <a:spcPts val="0"/>
              </a:spcAft>
            </a:pPr>
            <a:endParaRPr lang="da-DK" dirty="0"/>
          </a:p>
          <a:p>
            <a:pPr>
              <a:spcBef>
                <a:spcPts val="0"/>
              </a:spcBef>
              <a:spcAft>
                <a:spcPts val="0"/>
              </a:spcAft>
            </a:pPr>
            <a:r>
              <a:rPr lang="da-DK" i="1" dirty="0"/>
              <a:t>Kilde: Jobpatruljen sommeren 2018.</a:t>
            </a:r>
          </a:p>
          <a:p>
            <a:pPr>
              <a:spcBef>
                <a:spcPts val="0"/>
              </a:spcBef>
              <a:spcAft>
                <a:spcPts val="0"/>
              </a:spcAft>
            </a:pPr>
            <a:endParaRPr lang="da-DK" dirty="0"/>
          </a:p>
          <a:p>
            <a:pPr>
              <a:spcBef>
                <a:spcPts val="0"/>
              </a:spcBef>
              <a:spcAft>
                <a:spcPts val="0"/>
              </a:spcAft>
            </a:pPr>
            <a:endParaRPr lang="da-DK" dirty="0"/>
          </a:p>
          <a:p>
            <a:pPr>
              <a:spcBef>
                <a:spcPts val="0"/>
              </a:spcBef>
              <a:spcAft>
                <a:spcPts val="0"/>
              </a:spcAft>
            </a:pPr>
            <a:r>
              <a:rPr lang="da-DK" dirty="0"/>
              <a:t>17-årige, som både går i skole og har fritidsjob, arbejder i gennemsnit 8,8 timer om ugen.</a:t>
            </a:r>
          </a:p>
          <a:p>
            <a:pPr>
              <a:spcBef>
                <a:spcPts val="0"/>
              </a:spcBef>
              <a:spcAft>
                <a:spcPts val="0"/>
              </a:spcAft>
            </a:pPr>
            <a:r>
              <a:rPr lang="da-DK" dirty="0"/>
              <a:t>17-årige, som er gået ud af skolen, arbejder 19,1 timer om ugen </a:t>
            </a:r>
          </a:p>
          <a:p>
            <a:pPr>
              <a:spcBef>
                <a:spcPts val="0"/>
              </a:spcBef>
              <a:spcAft>
                <a:spcPts val="0"/>
              </a:spcAft>
            </a:pPr>
            <a:endParaRPr lang="da-DK" dirty="0"/>
          </a:p>
          <a:p>
            <a:pPr>
              <a:spcBef>
                <a:spcPts val="0"/>
              </a:spcBef>
              <a:spcAft>
                <a:spcPts val="0"/>
              </a:spcAft>
            </a:pPr>
            <a:r>
              <a:rPr lang="da-DK" i="1" dirty="0"/>
              <a:t>Kilde: Danmarks Statistik.</a:t>
            </a:r>
          </a:p>
          <a:p>
            <a:endParaRPr lang="da-DK" dirty="0"/>
          </a:p>
        </p:txBody>
      </p:sp>
      <p:sp>
        <p:nvSpPr>
          <p:cNvPr id="3" name="Titel 2">
            <a:extLst>
              <a:ext uri="{FF2B5EF4-FFF2-40B4-BE49-F238E27FC236}">
                <a16:creationId xmlns:a16="http://schemas.microsoft.com/office/drawing/2014/main" id="{2F220523-3850-4C6D-9DFC-7E5D9D09244B}"/>
              </a:ext>
            </a:extLst>
          </p:cNvPr>
          <p:cNvSpPr>
            <a:spLocks noGrp="1"/>
          </p:cNvSpPr>
          <p:nvPr>
            <p:ph type="title"/>
          </p:nvPr>
        </p:nvSpPr>
        <p:spPr/>
        <p:txBody>
          <a:bodyPr>
            <a:normAutofit/>
          </a:bodyPr>
          <a:lstStyle/>
          <a:p>
            <a:r>
              <a:rPr lang="da-DK" sz="4400" dirty="0"/>
              <a:t>Hvad siger de unge selv?</a:t>
            </a:r>
          </a:p>
        </p:txBody>
      </p:sp>
      <p:sp>
        <p:nvSpPr>
          <p:cNvPr id="4" name="TextBox 3">
            <a:extLst>
              <a:ext uri="{FF2B5EF4-FFF2-40B4-BE49-F238E27FC236}">
                <a16:creationId xmlns:a16="http://schemas.microsoft.com/office/drawing/2014/main" id="{3225B007-7D7C-4431-BDC8-FE16E28A851A}"/>
              </a:ext>
            </a:extLst>
          </p:cNvPr>
          <p:cNvSpPr txBox="1"/>
          <p:nvPr/>
        </p:nvSpPr>
        <p:spPr>
          <a:xfrm>
            <a:off x="210065" y="6468534"/>
            <a:ext cx="3546390" cy="369332"/>
          </a:xfrm>
          <a:prstGeom prst="rect">
            <a:avLst/>
          </a:prstGeom>
          <a:noFill/>
        </p:spPr>
        <p:txBody>
          <a:bodyPr wrap="square" rtlCol="0">
            <a:spAutoFit/>
          </a:bodyPr>
          <a:lstStyle/>
          <a:p>
            <a:r>
              <a:rPr lang="da-DK" dirty="0">
                <a:solidFill>
                  <a:schemeClr val="bg1"/>
                </a:solidFill>
              </a:rPr>
              <a:t>Del 1. Status på fritidsjobbere</a:t>
            </a:r>
          </a:p>
        </p:txBody>
      </p:sp>
    </p:spTree>
    <p:extLst>
      <p:ext uri="{BB962C8B-B14F-4D97-AF65-F5344CB8AC3E}">
        <p14:creationId xmlns:p14="http://schemas.microsoft.com/office/powerpoint/2010/main" val="152919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9E74C48-A064-48BF-9F34-5B561D951605}"/>
              </a:ext>
            </a:extLst>
          </p:cNvPr>
          <p:cNvSpPr>
            <a:spLocks noGrp="1"/>
          </p:cNvSpPr>
          <p:nvPr>
            <p:ph sz="quarter" idx="10"/>
          </p:nvPr>
        </p:nvSpPr>
        <p:spPr>
          <a:xfrm>
            <a:off x="1097281" y="1737359"/>
            <a:ext cx="10058400" cy="5459307"/>
          </a:xfrm>
        </p:spPr>
        <p:txBody>
          <a:bodyPr>
            <a:normAutofit/>
          </a:bodyPr>
          <a:lstStyle/>
          <a:p>
            <a:br>
              <a:rPr lang="da-DK" dirty="0"/>
            </a:br>
            <a:endParaRPr lang="da-DK" dirty="0"/>
          </a:p>
          <a:p>
            <a:endParaRPr lang="da-DK" dirty="0"/>
          </a:p>
          <a:p>
            <a:endParaRPr lang="da-DK" dirty="0"/>
          </a:p>
          <a:p>
            <a:endParaRPr lang="da-DK" dirty="0"/>
          </a:p>
          <a:p>
            <a:endParaRPr lang="da-DK" dirty="0"/>
          </a:p>
          <a:p>
            <a:endParaRPr lang="da-DK" dirty="0"/>
          </a:p>
          <a:p>
            <a:pPr>
              <a:spcBef>
                <a:spcPts val="0"/>
              </a:spcBef>
              <a:spcAft>
                <a:spcPts val="0"/>
              </a:spcAft>
            </a:pPr>
            <a:r>
              <a:rPr lang="da-DK" dirty="0">
                <a:hlinkClick r:id="rId4">
                  <a:extLst>
                    <a:ext uri="{A12FA001-AC4F-418D-AE19-62706E023703}">
                      <ahyp:hlinkClr xmlns:ahyp="http://schemas.microsoft.com/office/drawing/2018/hyperlinkcolor" val="tx"/>
                    </a:ext>
                  </a:extLst>
                </a:hlinkClick>
              </a:rPr>
              <a:t>Se filmen om NAPO</a:t>
            </a:r>
          </a:p>
          <a:p>
            <a:pPr>
              <a:spcBef>
                <a:spcPts val="0"/>
              </a:spcBef>
              <a:spcAft>
                <a:spcPts val="0"/>
              </a:spcAft>
            </a:pPr>
            <a:r>
              <a:rPr lang="da-DK" dirty="0">
                <a:hlinkClick r:id="rId5"/>
              </a:rPr>
              <a:t>Se filmen med stuntman Deni Jordan   </a:t>
            </a:r>
          </a:p>
          <a:p>
            <a:pPr>
              <a:spcBef>
                <a:spcPts val="0"/>
              </a:spcBef>
              <a:spcAft>
                <a:spcPts val="0"/>
              </a:spcAft>
            </a:pPr>
            <a:r>
              <a:rPr lang="da-DK" dirty="0">
                <a:hlinkClick r:id="rId6"/>
              </a:rPr>
              <a:t>Se filmen om den jaloux kæreste</a:t>
            </a:r>
            <a:endParaRPr lang="da-DK" dirty="0"/>
          </a:p>
          <a:p>
            <a:pPr>
              <a:spcBef>
                <a:spcPts val="0"/>
              </a:spcBef>
              <a:spcAft>
                <a:spcPts val="0"/>
              </a:spcAft>
            </a:pPr>
            <a:r>
              <a:rPr lang="da-DK" dirty="0">
                <a:solidFill>
                  <a:srgbClr val="FF0000"/>
                </a:solidFill>
                <a:hlinkClick r:id="rId7"/>
              </a:rPr>
              <a:t>Se filmen hvor videohilsen ender i tragisk ulykke </a:t>
            </a:r>
            <a:endParaRPr lang="da-DK" dirty="0">
              <a:solidFill>
                <a:srgbClr val="FF0000"/>
              </a:solidFill>
            </a:endParaRPr>
          </a:p>
          <a:p>
            <a:pPr>
              <a:spcBef>
                <a:spcPts val="0"/>
              </a:spcBef>
              <a:spcAft>
                <a:spcPts val="0"/>
              </a:spcAft>
            </a:pPr>
            <a:r>
              <a:rPr lang="da-DK" u="sng" dirty="0">
                <a:hlinkClick r:id="rId8"/>
              </a:rPr>
              <a:t>Se filmen med den unge pige, som er nyansat på et teater</a:t>
            </a:r>
            <a:endParaRPr lang="da-DK" u="sng" dirty="0"/>
          </a:p>
          <a:p>
            <a:r>
              <a:rPr lang="da-DK" dirty="0">
                <a:solidFill>
                  <a:srgbClr val="FF0000"/>
                </a:solidFill>
              </a:rPr>
              <a:t> </a:t>
            </a:r>
          </a:p>
          <a:p>
            <a:pPr marL="0" indent="0">
              <a:buNone/>
            </a:pPr>
            <a:endParaRPr lang="da-DK" dirty="0"/>
          </a:p>
        </p:txBody>
      </p:sp>
      <p:sp>
        <p:nvSpPr>
          <p:cNvPr id="3" name="Titel 2">
            <a:extLst>
              <a:ext uri="{FF2B5EF4-FFF2-40B4-BE49-F238E27FC236}">
                <a16:creationId xmlns:a16="http://schemas.microsoft.com/office/drawing/2014/main" id="{8E52EFA2-6DD9-402D-9223-E56BC9F48016}"/>
              </a:ext>
            </a:extLst>
          </p:cNvPr>
          <p:cNvSpPr>
            <a:spLocks noGrp="1"/>
          </p:cNvSpPr>
          <p:nvPr>
            <p:ph type="title"/>
          </p:nvPr>
        </p:nvSpPr>
        <p:spPr/>
        <p:txBody>
          <a:bodyPr>
            <a:noAutofit/>
          </a:bodyPr>
          <a:lstStyle/>
          <a:p>
            <a:r>
              <a:rPr lang="da-DK" sz="4400" dirty="0"/>
              <a:t>2. Video-oplæg</a:t>
            </a:r>
            <a:r>
              <a:rPr lang="da-DK" dirty="0"/>
              <a:t> </a:t>
            </a:r>
          </a:p>
        </p:txBody>
      </p:sp>
      <p:pic>
        <p:nvPicPr>
          <p:cNvPr id="4" name="Onlinemedier 3" title="Napo in... On the road to safety">
            <a:hlinkClick r:id="" action="ppaction://media"/>
            <a:extLst>
              <a:ext uri="{FF2B5EF4-FFF2-40B4-BE49-F238E27FC236}">
                <a16:creationId xmlns:a16="http://schemas.microsoft.com/office/drawing/2014/main" id="{43BFB5D9-F5A0-4C31-B1F3-0C98428D6D5D}"/>
              </a:ext>
            </a:extLst>
          </p:cNvPr>
          <p:cNvPicPr>
            <a:picLocks noRot="1" noChangeAspect="1"/>
          </p:cNvPicPr>
          <p:nvPr>
            <a:videoFile r:link="rId1"/>
          </p:nvPr>
        </p:nvPicPr>
        <p:blipFill>
          <a:blip r:embed="rId9"/>
          <a:stretch>
            <a:fillRect/>
          </a:stretch>
        </p:blipFill>
        <p:spPr>
          <a:xfrm>
            <a:off x="1219200" y="1827387"/>
            <a:ext cx="4572000" cy="2571750"/>
          </a:xfrm>
          <a:prstGeom prst="rect">
            <a:avLst/>
          </a:prstGeom>
        </p:spPr>
      </p:pic>
      <p:pic>
        <p:nvPicPr>
          <p:cNvPr id="5" name="Picture 1" descr="Napo">
            <a:extLst>
              <a:ext uri="{FF2B5EF4-FFF2-40B4-BE49-F238E27FC236}">
                <a16:creationId xmlns:a16="http://schemas.microsoft.com/office/drawing/2014/main" id="{7B81FBD2-D056-43E1-A26D-66FBD9B030B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23772" y="2458863"/>
            <a:ext cx="1299337" cy="19402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7FAABDC-B0FA-481F-AC89-BA5FBFA11E5D}"/>
              </a:ext>
            </a:extLst>
          </p:cNvPr>
          <p:cNvSpPr txBox="1"/>
          <p:nvPr/>
        </p:nvSpPr>
        <p:spPr>
          <a:xfrm>
            <a:off x="210065" y="6468534"/>
            <a:ext cx="3546390" cy="369332"/>
          </a:xfrm>
          <a:prstGeom prst="rect">
            <a:avLst/>
          </a:prstGeom>
          <a:noFill/>
        </p:spPr>
        <p:txBody>
          <a:bodyPr wrap="square" rtlCol="0">
            <a:spAutoFit/>
          </a:bodyPr>
          <a:lstStyle/>
          <a:p>
            <a:r>
              <a:rPr lang="da-DK" dirty="0">
                <a:solidFill>
                  <a:schemeClr val="bg1"/>
                </a:solidFill>
              </a:rPr>
              <a:t>Del 2. Video-oplæg</a:t>
            </a:r>
          </a:p>
        </p:txBody>
      </p:sp>
    </p:spTree>
    <p:extLst>
      <p:ext uri="{BB962C8B-B14F-4D97-AF65-F5344CB8AC3E}">
        <p14:creationId xmlns:p14="http://schemas.microsoft.com/office/powerpoint/2010/main" val="2202639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6A104AFB-2D72-418C-A687-D313DE1091B2}"/>
              </a:ext>
            </a:extLst>
          </p:cNvPr>
          <p:cNvSpPr>
            <a:spLocks noGrp="1"/>
          </p:cNvSpPr>
          <p:nvPr>
            <p:ph sz="quarter" idx="10"/>
          </p:nvPr>
        </p:nvSpPr>
        <p:spPr/>
        <p:txBody>
          <a:bodyPr/>
          <a:lstStyle/>
          <a:p>
            <a:pPr fontAlgn="base"/>
            <a:endParaRPr lang="da-DK" dirty="0"/>
          </a:p>
          <a:p>
            <a:pPr>
              <a:spcBef>
                <a:spcPts val="0"/>
              </a:spcBef>
              <a:spcAft>
                <a:spcPts val="0"/>
              </a:spcAft>
            </a:pPr>
            <a:r>
              <a:rPr lang="da-DK" dirty="0"/>
              <a:t>Historier fra det virkelige liv fra sommeren 2018. </a:t>
            </a:r>
            <a:endParaRPr lang="da-DK" i="1" dirty="0"/>
          </a:p>
          <a:p>
            <a:pPr marL="0" indent="0">
              <a:spcBef>
                <a:spcPts val="0"/>
              </a:spcBef>
              <a:spcAft>
                <a:spcPts val="0"/>
              </a:spcAft>
              <a:buNone/>
            </a:pPr>
            <a:endParaRPr lang="da-DK" i="1" dirty="0"/>
          </a:p>
          <a:p>
            <a:pPr>
              <a:spcBef>
                <a:spcPts val="0"/>
              </a:spcBef>
              <a:spcAft>
                <a:spcPts val="0"/>
              </a:spcAft>
            </a:pPr>
            <a:r>
              <a:rPr lang="da-DK" dirty="0"/>
              <a:t>Hændelserne er beskrevet, som om det kunne være en af jer, der kom ud for dem. </a:t>
            </a:r>
          </a:p>
          <a:p>
            <a:pPr>
              <a:spcBef>
                <a:spcPts val="0"/>
              </a:spcBef>
              <a:spcAft>
                <a:spcPts val="0"/>
              </a:spcAft>
            </a:pPr>
            <a:endParaRPr lang="da-DK" dirty="0"/>
          </a:p>
          <a:p>
            <a:pPr>
              <a:lnSpc>
                <a:spcPct val="100000"/>
              </a:lnSpc>
              <a:spcBef>
                <a:spcPts val="0"/>
              </a:spcBef>
              <a:spcAft>
                <a:spcPts val="0"/>
              </a:spcAft>
            </a:pPr>
            <a:r>
              <a:rPr lang="da-DK" dirty="0"/>
              <a:t>Fortæl hvordan DU/I ville reagere, hvis det var dig/jer. </a:t>
            </a:r>
          </a:p>
          <a:p>
            <a:pPr>
              <a:spcBef>
                <a:spcPts val="0"/>
              </a:spcBef>
              <a:spcAft>
                <a:spcPts val="0"/>
              </a:spcAft>
            </a:pPr>
            <a:endParaRPr lang="da-DK" dirty="0"/>
          </a:p>
          <a:p>
            <a:pPr>
              <a:spcBef>
                <a:spcPts val="0"/>
              </a:spcBef>
              <a:spcAft>
                <a:spcPts val="0"/>
              </a:spcAft>
            </a:pPr>
            <a:r>
              <a:rPr lang="da-DK" dirty="0"/>
              <a:t>Jeres lærer hjælper med bonus info og korrekte svar, som I skal bruge til at vinde </a:t>
            </a:r>
            <a:r>
              <a:rPr lang="da-DK" dirty="0" err="1"/>
              <a:t>Kahooten</a:t>
            </a:r>
            <a:r>
              <a:rPr lang="da-DK" dirty="0"/>
              <a:t> bagefter. </a:t>
            </a:r>
          </a:p>
          <a:p>
            <a:pPr>
              <a:spcBef>
                <a:spcPts val="0"/>
              </a:spcBef>
              <a:spcAft>
                <a:spcPts val="0"/>
              </a:spcAft>
            </a:pPr>
            <a:endParaRPr lang="da-DK" dirty="0"/>
          </a:p>
          <a:p>
            <a:pPr>
              <a:spcBef>
                <a:spcPts val="0"/>
              </a:spcBef>
              <a:spcAft>
                <a:spcPts val="0"/>
              </a:spcAft>
            </a:pPr>
            <a:r>
              <a:rPr lang="da-DK" i="1" dirty="0"/>
              <a:t>Kilde: Jobpatruljen 2018.</a:t>
            </a:r>
          </a:p>
        </p:txBody>
      </p:sp>
      <p:sp>
        <p:nvSpPr>
          <p:cNvPr id="3" name="Titel 2">
            <a:extLst>
              <a:ext uri="{FF2B5EF4-FFF2-40B4-BE49-F238E27FC236}">
                <a16:creationId xmlns:a16="http://schemas.microsoft.com/office/drawing/2014/main" id="{1F757EAC-CAD2-480D-A6E6-5D4DA512F9D0}"/>
              </a:ext>
            </a:extLst>
          </p:cNvPr>
          <p:cNvSpPr>
            <a:spLocks noGrp="1"/>
          </p:cNvSpPr>
          <p:nvPr>
            <p:ph type="title"/>
          </p:nvPr>
        </p:nvSpPr>
        <p:spPr/>
        <p:txBody>
          <a:bodyPr>
            <a:normAutofit/>
          </a:bodyPr>
          <a:lstStyle/>
          <a:p>
            <a:r>
              <a:rPr lang="da-DK" sz="4400" dirty="0"/>
              <a:t>3. Eksempler fra det virkelige liv</a:t>
            </a:r>
          </a:p>
        </p:txBody>
      </p:sp>
      <p:sp>
        <p:nvSpPr>
          <p:cNvPr id="4" name="TextBox 3">
            <a:extLst>
              <a:ext uri="{FF2B5EF4-FFF2-40B4-BE49-F238E27FC236}">
                <a16:creationId xmlns:a16="http://schemas.microsoft.com/office/drawing/2014/main" id="{2F1446DE-838F-42A7-A94A-398EACFD66A2}"/>
              </a:ext>
            </a:extLst>
          </p:cNvPr>
          <p:cNvSpPr txBox="1"/>
          <p:nvPr/>
        </p:nvSpPr>
        <p:spPr>
          <a:xfrm>
            <a:off x="210065" y="6497824"/>
            <a:ext cx="3546390" cy="369332"/>
          </a:xfrm>
          <a:prstGeom prst="rect">
            <a:avLst/>
          </a:prstGeom>
          <a:noFill/>
        </p:spPr>
        <p:txBody>
          <a:bodyPr wrap="square" rtlCol="0">
            <a:spAutoFit/>
          </a:bodyPr>
          <a:lstStyle/>
          <a:p>
            <a:r>
              <a:rPr lang="da-DK" dirty="0">
                <a:solidFill>
                  <a:schemeClr val="bg1"/>
                </a:solidFill>
              </a:rPr>
              <a:t>Del 3. Eksempler fra det virkelige liv </a:t>
            </a:r>
          </a:p>
        </p:txBody>
      </p:sp>
    </p:spTree>
    <p:extLst>
      <p:ext uri="{BB962C8B-B14F-4D97-AF65-F5344CB8AC3E}">
        <p14:creationId xmlns:p14="http://schemas.microsoft.com/office/powerpoint/2010/main" val="404920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B4877F8F-62A5-4C02-939F-978C63B50BE9}"/>
              </a:ext>
            </a:extLst>
          </p:cNvPr>
          <p:cNvSpPr>
            <a:spLocks noGrp="1"/>
          </p:cNvSpPr>
          <p:nvPr>
            <p:ph sz="quarter" idx="10"/>
          </p:nvPr>
        </p:nvSpPr>
        <p:spPr>
          <a:xfrm>
            <a:off x="1097281" y="2075180"/>
            <a:ext cx="9326879" cy="3987800"/>
          </a:xfrm>
        </p:spPr>
        <p:txBody>
          <a:bodyPr/>
          <a:lstStyle/>
          <a:p>
            <a:r>
              <a:rPr lang="da-DK" dirty="0"/>
              <a:t>Du er 16 år, er lige blevet ansat og har fået instruktion i at betjene kassen og kassereglementet, så du kan sidde i kassen. </a:t>
            </a:r>
          </a:p>
          <a:p>
            <a:pPr>
              <a:lnSpc>
                <a:spcPct val="100000"/>
              </a:lnSpc>
            </a:pPr>
            <a:r>
              <a:rPr lang="da-DK" dirty="0"/>
              <a:t>Der kommer en røver ind på tankstationen. Han råber, at du skal give ham hele kassen. </a:t>
            </a:r>
          </a:p>
          <a:p>
            <a:r>
              <a:rPr lang="da-DK" dirty="0"/>
              <a:t>Hvad gør du?</a:t>
            </a:r>
          </a:p>
        </p:txBody>
      </p:sp>
      <p:sp>
        <p:nvSpPr>
          <p:cNvPr id="3" name="Titel 2">
            <a:extLst>
              <a:ext uri="{FF2B5EF4-FFF2-40B4-BE49-F238E27FC236}">
                <a16:creationId xmlns:a16="http://schemas.microsoft.com/office/drawing/2014/main" id="{9E96C478-0CA9-4F1D-B576-70BB31967224}"/>
              </a:ext>
            </a:extLst>
          </p:cNvPr>
          <p:cNvSpPr>
            <a:spLocks noGrp="1"/>
          </p:cNvSpPr>
          <p:nvPr>
            <p:ph type="title"/>
          </p:nvPr>
        </p:nvSpPr>
        <p:spPr/>
        <p:txBody>
          <a:bodyPr>
            <a:normAutofit/>
          </a:bodyPr>
          <a:lstStyle/>
          <a:p>
            <a:r>
              <a:rPr lang="da-DK" sz="4400" dirty="0"/>
              <a:t>Eksempel fra det virkelige liv (1)</a:t>
            </a:r>
          </a:p>
        </p:txBody>
      </p:sp>
      <p:sp>
        <p:nvSpPr>
          <p:cNvPr id="5" name="TextBox 3">
            <a:extLst>
              <a:ext uri="{FF2B5EF4-FFF2-40B4-BE49-F238E27FC236}">
                <a16:creationId xmlns:a16="http://schemas.microsoft.com/office/drawing/2014/main" id="{F099283C-67EA-435B-9950-497FF7663EE4}"/>
              </a:ext>
            </a:extLst>
          </p:cNvPr>
          <p:cNvSpPr txBox="1"/>
          <p:nvPr/>
        </p:nvSpPr>
        <p:spPr>
          <a:xfrm>
            <a:off x="210065" y="6497824"/>
            <a:ext cx="3546390" cy="369332"/>
          </a:xfrm>
          <a:prstGeom prst="rect">
            <a:avLst/>
          </a:prstGeom>
          <a:noFill/>
        </p:spPr>
        <p:txBody>
          <a:bodyPr wrap="square" rtlCol="0">
            <a:spAutoFit/>
          </a:bodyPr>
          <a:lstStyle/>
          <a:p>
            <a:r>
              <a:rPr lang="da-DK" dirty="0">
                <a:solidFill>
                  <a:schemeClr val="bg1"/>
                </a:solidFill>
              </a:rPr>
              <a:t>Del 3. Eksempler fra det virkelige liv </a:t>
            </a:r>
          </a:p>
        </p:txBody>
      </p:sp>
    </p:spTree>
    <p:extLst>
      <p:ext uri="{BB962C8B-B14F-4D97-AF65-F5344CB8AC3E}">
        <p14:creationId xmlns:p14="http://schemas.microsoft.com/office/powerpoint/2010/main" val="1759141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B4877F8F-62A5-4C02-939F-978C63B50BE9}"/>
              </a:ext>
            </a:extLst>
          </p:cNvPr>
          <p:cNvSpPr>
            <a:spLocks noGrp="1"/>
          </p:cNvSpPr>
          <p:nvPr>
            <p:ph sz="quarter" idx="10"/>
          </p:nvPr>
        </p:nvSpPr>
        <p:spPr/>
        <p:txBody>
          <a:bodyPr/>
          <a:lstStyle/>
          <a:p>
            <a:pPr>
              <a:lnSpc>
                <a:spcPct val="100000"/>
              </a:lnSpc>
            </a:pPr>
            <a:r>
              <a:rPr lang="da-DK" dirty="0"/>
              <a:t>Din chef vil have dig til at rydde op ude i bagbutikken, hvor der står en masse varer, der skal løftes rundt på. </a:t>
            </a:r>
          </a:p>
          <a:p>
            <a:r>
              <a:rPr lang="da-DK" dirty="0"/>
              <a:t>Nogle af kasserne er stablet op svarende til din højde, og nogle af dem er store og sikkert også tunge…</a:t>
            </a:r>
          </a:p>
          <a:p>
            <a:r>
              <a:rPr lang="da-DK" dirty="0"/>
              <a:t>Hvad gør du?</a:t>
            </a:r>
          </a:p>
        </p:txBody>
      </p:sp>
      <p:sp>
        <p:nvSpPr>
          <p:cNvPr id="3" name="Titel 2">
            <a:extLst>
              <a:ext uri="{FF2B5EF4-FFF2-40B4-BE49-F238E27FC236}">
                <a16:creationId xmlns:a16="http://schemas.microsoft.com/office/drawing/2014/main" id="{9E96C478-0CA9-4F1D-B576-70BB31967224}"/>
              </a:ext>
            </a:extLst>
          </p:cNvPr>
          <p:cNvSpPr>
            <a:spLocks noGrp="1"/>
          </p:cNvSpPr>
          <p:nvPr>
            <p:ph type="title"/>
          </p:nvPr>
        </p:nvSpPr>
        <p:spPr/>
        <p:txBody>
          <a:bodyPr>
            <a:normAutofit/>
          </a:bodyPr>
          <a:lstStyle/>
          <a:p>
            <a:r>
              <a:rPr lang="da-DK" sz="4400" dirty="0"/>
              <a:t>Eksempel fra det virkelige liv (2)</a:t>
            </a:r>
          </a:p>
        </p:txBody>
      </p:sp>
      <p:sp>
        <p:nvSpPr>
          <p:cNvPr id="6" name="TextBox 3">
            <a:extLst>
              <a:ext uri="{FF2B5EF4-FFF2-40B4-BE49-F238E27FC236}">
                <a16:creationId xmlns:a16="http://schemas.microsoft.com/office/drawing/2014/main" id="{12AFA658-F6C1-47AC-B789-E2A43AE5D7FD}"/>
              </a:ext>
            </a:extLst>
          </p:cNvPr>
          <p:cNvSpPr txBox="1"/>
          <p:nvPr/>
        </p:nvSpPr>
        <p:spPr>
          <a:xfrm>
            <a:off x="210065" y="6497824"/>
            <a:ext cx="3546390" cy="369332"/>
          </a:xfrm>
          <a:prstGeom prst="rect">
            <a:avLst/>
          </a:prstGeom>
          <a:noFill/>
        </p:spPr>
        <p:txBody>
          <a:bodyPr wrap="square" rtlCol="0">
            <a:spAutoFit/>
          </a:bodyPr>
          <a:lstStyle/>
          <a:p>
            <a:r>
              <a:rPr lang="da-DK" dirty="0">
                <a:solidFill>
                  <a:schemeClr val="bg1"/>
                </a:solidFill>
              </a:rPr>
              <a:t>Del 3. Eksempler fra det virkelige liv </a:t>
            </a:r>
          </a:p>
        </p:txBody>
      </p:sp>
    </p:spTree>
    <p:extLst>
      <p:ext uri="{BB962C8B-B14F-4D97-AF65-F5344CB8AC3E}">
        <p14:creationId xmlns:p14="http://schemas.microsoft.com/office/powerpoint/2010/main" val="2946659140"/>
      </p:ext>
    </p:extLst>
  </p:cSld>
  <p:clrMapOvr>
    <a:masterClrMapping/>
  </p:clrMapOvr>
</p:sld>
</file>

<file path=ppt/theme/theme1.xml><?xml version="1.0" encoding="utf-8"?>
<a:theme xmlns:a="http://schemas.openxmlformats.org/drawingml/2006/main" name="Retrospektiv">
  <a:themeElements>
    <a:clrScheme name="Brugerdefineret 2">
      <a:dk1>
        <a:srgbClr val="FFFFFF"/>
      </a:dk1>
      <a:lt1>
        <a:srgbClr val="FFFFFF"/>
      </a:lt1>
      <a:dk2>
        <a:srgbClr val="FFFFFF"/>
      </a:dk2>
      <a:lt2>
        <a:srgbClr val="FFFFFF"/>
      </a:lt2>
      <a:accent1>
        <a:srgbClr val="0089EF"/>
      </a:accent1>
      <a:accent2>
        <a:srgbClr val="EF0000"/>
      </a:accent2>
      <a:accent3>
        <a:srgbClr val="57CC00"/>
      </a:accent3>
      <a:accent4>
        <a:srgbClr val="F6F600"/>
      </a:accent4>
      <a:accent5>
        <a:srgbClr val="EB5A0A"/>
      </a:accent5>
      <a:accent6>
        <a:srgbClr val="A0988C"/>
      </a:accent6>
      <a:hlink>
        <a:srgbClr val="000000"/>
      </a:hlink>
      <a:folHlink>
        <a:srgbClr val="EB5A0A"/>
      </a:folHlink>
    </a:clrScheme>
    <a:fontScheme name="Retrospektiv">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æsentation1" id="{E4D8621F-400B-4074-B679-6C1779F319F9}" vid="{B807AC04-3553-44B3-B04A-A26A9BB77CE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1921</TotalTime>
  <Words>3232</Words>
  <Application>Microsoft Office PowerPoint</Application>
  <PresentationFormat>Widescreen</PresentationFormat>
  <Paragraphs>373</Paragraphs>
  <Slides>36</Slides>
  <Notes>36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Calibri</vt:lpstr>
      <vt:lpstr>Calibri Light</vt:lpstr>
      <vt:lpstr>Wingdings</vt:lpstr>
      <vt:lpstr>Retrospektiv</vt:lpstr>
      <vt:lpstr>Unges  arbejdsmiljø</vt:lpstr>
      <vt:lpstr>Overblik</vt:lpstr>
      <vt:lpstr>1. Status på fritidsjobbere</vt:lpstr>
      <vt:lpstr>Unge på landet fritidsjobber mest</vt:lpstr>
      <vt:lpstr>Hvad siger de unge selv?</vt:lpstr>
      <vt:lpstr>2. Video-oplæg </vt:lpstr>
      <vt:lpstr>3. Eksempler fra det virkelige liv</vt:lpstr>
      <vt:lpstr>Eksempel fra det virkelige liv (1)</vt:lpstr>
      <vt:lpstr>Eksempel fra det virkelige liv (2)</vt:lpstr>
      <vt:lpstr>Eksempel fra det virkelige liv (3)</vt:lpstr>
      <vt:lpstr>Eksempel fra det virkelige liv (4)</vt:lpstr>
      <vt:lpstr>Eksempel fra det virkelige liv (5)</vt:lpstr>
      <vt:lpstr>Eksempel fra det virkelige liv (6)</vt:lpstr>
      <vt:lpstr>Eksempel fra det virkelige liv (7)</vt:lpstr>
      <vt:lpstr>Eksempel fra det virkelige liv (8)</vt:lpstr>
      <vt:lpstr>Eksempel fra det virkelige liv (9)</vt:lpstr>
      <vt:lpstr>Eksempel fra det virkelige liv (10)</vt:lpstr>
      <vt:lpstr>4. Hvad er arbejdsmiljø ?</vt:lpstr>
      <vt:lpstr>Arbejdsmiljø kan deles op i fire kategorier</vt:lpstr>
      <vt:lpstr>Fysisk arbejdsmiljø</vt:lpstr>
      <vt:lpstr>Psykisk arbejdsmiljø</vt:lpstr>
      <vt:lpstr>Ulykker/sygdomme</vt:lpstr>
      <vt:lpstr>Andet</vt:lpstr>
      <vt:lpstr>Arbejdsgiveren har pligt  til at sørge for:</vt:lpstr>
      <vt:lpstr>Som ansat har man pligt til:</vt:lpstr>
      <vt:lpstr>5. Regler for unge under 18 år </vt:lpstr>
      <vt:lpstr>Hvad må børn og unge arbejde med?</vt:lpstr>
      <vt:lpstr>Hvad må børn og unge arbejde med?</vt:lpstr>
      <vt:lpstr>Unge, som ikke er omfattet af undervisningspligten </vt:lpstr>
      <vt:lpstr>Hvad må børn og unge ikke arbejde med?</vt:lpstr>
      <vt:lpstr>Regler for unges arbejdstid</vt:lpstr>
      <vt:lpstr>Regler for unges arbejdstid</vt:lpstr>
      <vt:lpstr>Pauser og hviletid</vt:lpstr>
      <vt:lpstr>Pauser og hviletid</vt:lpstr>
      <vt:lpstr>6. Og så til KAHOOT´en</vt:lpstr>
      <vt:lpstr>Til slut en række spørgsmål…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Sofie Raagaard</dc:creator>
  <cp:lastModifiedBy>Sofie Raagaard</cp:lastModifiedBy>
  <cp:revision>160</cp:revision>
  <cp:lastPrinted>2018-11-30T19:01:47Z</cp:lastPrinted>
  <dcterms:created xsi:type="dcterms:W3CDTF">2018-07-18T11:06:19Z</dcterms:created>
  <dcterms:modified xsi:type="dcterms:W3CDTF">2019-01-30T13:12:01Z</dcterms:modified>
</cp:coreProperties>
</file>