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59" r:id="rId4"/>
    <p:sldMasterId id="2147483648" r:id="rId5"/>
  </p:sldMasterIdLst>
  <p:notesMasterIdLst>
    <p:notesMasterId r:id="rId27"/>
  </p:notesMasterIdLst>
  <p:handoutMasterIdLst>
    <p:handoutMasterId r:id="rId28"/>
  </p:handoutMasterIdLst>
  <p:sldIdLst>
    <p:sldId id="357" r:id="rId6"/>
    <p:sldId id="368" r:id="rId7"/>
    <p:sldId id="424" r:id="rId8"/>
    <p:sldId id="422" r:id="rId9"/>
    <p:sldId id="425" r:id="rId10"/>
    <p:sldId id="423" r:id="rId11"/>
    <p:sldId id="366" r:id="rId12"/>
    <p:sldId id="427" r:id="rId13"/>
    <p:sldId id="428" r:id="rId14"/>
    <p:sldId id="429" r:id="rId15"/>
    <p:sldId id="370" r:id="rId16"/>
    <p:sldId id="430" r:id="rId17"/>
    <p:sldId id="431" r:id="rId18"/>
    <p:sldId id="434" r:id="rId19"/>
    <p:sldId id="433" r:id="rId20"/>
    <p:sldId id="369" r:id="rId21"/>
    <p:sldId id="426" r:id="rId22"/>
    <p:sldId id="367" r:id="rId23"/>
    <p:sldId id="432" r:id="rId24"/>
    <p:sldId id="363" r:id="rId25"/>
    <p:sldId id="371" r:id="rId26"/>
  </p:sldIdLst>
  <p:sldSz cx="12192000" cy="6858000"/>
  <p:notesSz cx="6735763" cy="9866313"/>
  <p:defaultTextStyle>
    <a:lvl1pPr marL="0" algn="l" rtl="0" latinLnBrk="0">
      <a:defRPr lang="da-DK" sz="1800" kern="1200">
        <a:solidFill>
          <a:schemeClr val="tx1"/>
        </a:solidFill>
        <a:latin typeface="+mn-lt"/>
        <a:ea typeface="+mn-ea"/>
        <a:cs typeface="+mn-cs"/>
      </a:defRPr>
    </a:lvl1pPr>
    <a:lvl2pPr marL="457200" algn="l" rtl="0" latinLnBrk="0">
      <a:defRPr lang="da-DK" sz="1800" kern="1200">
        <a:solidFill>
          <a:schemeClr val="tx1"/>
        </a:solidFill>
        <a:latin typeface="+mn-lt"/>
        <a:ea typeface="+mn-ea"/>
        <a:cs typeface="+mn-cs"/>
      </a:defRPr>
    </a:lvl2pPr>
    <a:lvl3pPr marL="914400" algn="l" rtl="0" latinLnBrk="0">
      <a:defRPr lang="da-DK" sz="1800" kern="1200">
        <a:solidFill>
          <a:schemeClr val="tx1"/>
        </a:solidFill>
        <a:latin typeface="+mn-lt"/>
        <a:ea typeface="+mn-ea"/>
        <a:cs typeface="+mn-cs"/>
      </a:defRPr>
    </a:lvl3pPr>
    <a:lvl4pPr marL="1371600" algn="l" rtl="0" latinLnBrk="0">
      <a:defRPr lang="da-DK" sz="1800" kern="1200">
        <a:solidFill>
          <a:schemeClr val="tx1"/>
        </a:solidFill>
        <a:latin typeface="+mn-lt"/>
        <a:ea typeface="+mn-ea"/>
        <a:cs typeface="+mn-cs"/>
      </a:defRPr>
    </a:lvl4pPr>
    <a:lvl5pPr marL="1828800" algn="l" rtl="0" latinLnBrk="0">
      <a:defRPr lang="da-DK" sz="1800" kern="1200">
        <a:solidFill>
          <a:schemeClr val="tx1"/>
        </a:solidFill>
        <a:latin typeface="+mn-lt"/>
        <a:ea typeface="+mn-ea"/>
        <a:cs typeface="+mn-cs"/>
      </a:defRPr>
    </a:lvl5pPr>
    <a:lvl6pPr marL="2286000" algn="l" rtl="0" latinLnBrk="0">
      <a:defRPr lang="da-DK" sz="1800" kern="1200">
        <a:solidFill>
          <a:schemeClr val="tx1"/>
        </a:solidFill>
        <a:latin typeface="+mn-lt"/>
        <a:ea typeface="+mn-ea"/>
        <a:cs typeface="+mn-cs"/>
      </a:defRPr>
    </a:lvl6pPr>
    <a:lvl7pPr marL="2743200" algn="l" rtl="0" latinLnBrk="0">
      <a:defRPr lang="da-DK" sz="1800" kern="1200">
        <a:solidFill>
          <a:schemeClr val="tx1"/>
        </a:solidFill>
        <a:latin typeface="+mn-lt"/>
        <a:ea typeface="+mn-ea"/>
        <a:cs typeface="+mn-cs"/>
      </a:defRPr>
    </a:lvl7pPr>
    <a:lvl8pPr marL="3200400" algn="l" rtl="0" latinLnBrk="0">
      <a:defRPr lang="da-DK" sz="1800" kern="1200">
        <a:solidFill>
          <a:schemeClr val="tx1"/>
        </a:solidFill>
        <a:latin typeface="+mn-lt"/>
        <a:ea typeface="+mn-ea"/>
        <a:cs typeface="+mn-cs"/>
      </a:defRPr>
    </a:lvl8pPr>
    <a:lvl9pPr marL="3657600" algn="l" rtl="0" latinLnBrk="0">
      <a:defRPr lang="da-DK"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4164"/>
    <a:srgbClr val="EE802C"/>
    <a:srgbClr val="616042"/>
    <a:srgbClr val="526DB0"/>
    <a:srgbClr val="647CB8"/>
    <a:srgbClr val="A0A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B301B821-A1FF-4177-AEE7-76D212191A09}" styleName="Medium Style 9">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2H>
      <a:tcStyle>
        <a:tcBdr/>
      </a:tcStyle>
    </a:band2H>
    <a:band1V>
      <a:tcStyle>
        <a:tcBdr/>
        <a:fill>
          <a:solidFill>
            <a:schemeClr val="accent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1"/>
          </a:solidFill>
        </a:fill>
      </a:tcStyle>
    </a:firstRow>
    <a:neCell>
      <a:tcStyle>
        <a:tcBdr/>
      </a:tcStyle>
    </a:neCell>
    <a:nwCell>
      <a:tcStyle>
        <a:tcBdr/>
      </a:tcStyle>
    </a:nwCell>
  </a:tblStyle>
  <a:tblStyle styleId="{9DCAF9ED-07DC-4A11-8D7F-57B35C25682E}" styleName="Medium Style 10">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2H>
      <a:tcStyle>
        <a:tcBdr/>
      </a:tcStyle>
    </a:band2H>
    <a:band1V>
      <a:tcStyle>
        <a:tcBdr/>
        <a:fill>
          <a:solidFill>
            <a:schemeClr val="accent2">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2"/>
          </a:solidFill>
        </a:fill>
      </a:tcStyle>
    </a:firstRow>
    <a:neCell>
      <a:tcStyle>
        <a:tcBdr/>
      </a:tcStyle>
    </a:neCell>
    <a:nwCell>
      <a:tcStyle>
        <a:tcBdr/>
      </a:tcStyle>
    </a:nwCell>
  </a:tblStyle>
  <a:tblStyle styleId="{793D81CF-94F2-401A-BA57-92F5A7B2D0C5}" styleName="Medium Style 8">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2H>
      <a:tcStyle>
        <a:tcBdr/>
      </a:tcStyle>
    </a:band2H>
    <a:band1V>
      <a:tcStyle>
        <a:tcBdr/>
        <a:fill>
          <a:solidFill>
            <a:schemeClr val="dk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dk1"/>
          </a:solidFill>
        </a:fill>
      </a:tcStyle>
    </a:firstRow>
    <a:neCell>
      <a:tcStyle>
        <a:tcBdr/>
      </a:tcStyle>
    </a:neCell>
    <a:nwCell>
      <a:tcStyle>
        <a:tcBdr/>
      </a:tcStyle>
    </a:nwCell>
  </a:tblStyle>
  <a:tblStyle styleId="{5FD0F851-EC5A-4D38-B0AD-8093EC10F338}" styleName="Light Style 6">
    <a:wholeTbl>
      <a:tcTxStyle>
        <a:fontRef idx="minor">
          <a:scrgbClr r="0" g="0" b="0"/>
        </a:fontRef>
        <a:schemeClr val="accent5"/>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seCell>
      <a:tcStyle>
        <a:tcBdr/>
      </a:tcStyle>
    </a:seCell>
    <a:swCell>
      <a:tcStyle>
        <a:tcBdr/>
      </a:tcStyle>
    </a:swCell>
    <a:firstRow>
      <a:tcTxStyle b="on"/>
      <a:tcStyle>
        <a:tcBdr>
          <a:bottom>
            <a:ln w="12700" cmpd="sng">
              <a:solidFill>
                <a:schemeClr val="accent5"/>
              </a:solidFill>
            </a:ln>
          </a:bottom>
        </a:tcBdr>
        <a:fill>
          <a:noFill/>
        </a:fill>
      </a:tcStyle>
    </a:firstRow>
    <a:neCell>
      <a:tcStyle>
        <a:tcBdr/>
      </a:tcStyle>
    </a:neCell>
    <a:nwCell>
      <a:tcStyle>
        <a:tcBdr/>
      </a:tcStyle>
    </a:nwCell>
  </a:tblStyle>
  <a:tblStyle styleId="{1FECB4D8-DB02-4DC6-A0A2-4F2EBAE1DC90}" styleName="Medium Style 11">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2H>
      <a:tcStyle>
        <a:tcBdr/>
      </a:tcStyle>
    </a:band2H>
    <a:band1V>
      <a:tcStyle>
        <a:tcBdr/>
        <a:fill>
          <a:solidFill>
            <a:schemeClr val="accent3">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3"/>
          </a:solidFill>
        </a:fill>
      </a:tcStyle>
    </a:firstRow>
    <a:neCell>
      <a:tcStyle>
        <a:tcBdr/>
      </a:tcStyle>
    </a:neCell>
    <a:nwCell>
      <a:tcStyle>
        <a:tcBdr/>
      </a:tcStyle>
    </a:nwCell>
  </a:tblStyle>
  <a:tblStyle styleId="{3B4B98B0-60AC-42C2-AFA5-B58CD77FA1E5}" styleName="Light Style 2">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seCell>
      <a:tcStyle>
        <a:tcBdr/>
      </a:tcStyle>
    </a:seCell>
    <a:swCell>
      <a:tcStyle>
        <a:tcBdr/>
      </a:tcStyle>
    </a:swCell>
    <a:firstRow>
      <a:tcTxStyle b="on"/>
      <a:tcStyle>
        <a:tcBdr>
          <a:bottom>
            <a:ln w="12700" cmpd="sng">
              <a:solidFill>
                <a:schemeClr val="accent1"/>
              </a:solidFill>
            </a:ln>
          </a:bottom>
        </a:tcBdr>
        <a:fill>
          <a:noFill/>
        </a:fill>
      </a:tcStyle>
    </a:firstRow>
    <a:neCell>
      <a:tcStyle>
        <a:tcBdr/>
      </a:tcStyle>
    </a:neCell>
    <a:nwCell>
      <a:tcStyle>
        <a:tcBdr/>
      </a:tcStyle>
    </a:nwCell>
  </a:tblStyle>
  <a:tblStyle styleId="{0E3FDE45-AF77-4B5C-9715-49D594BDF05E}" styleName="Light Style 3">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seCell>
      <a:tcStyle>
        <a:tcBdr/>
      </a:tcStyle>
    </a:seCell>
    <a:swCell>
      <a:tcStyle>
        <a:tcBdr/>
      </a:tcStyle>
    </a:swCell>
    <a:firstRow>
      <a:tcTxStyle b="on"/>
      <a:tcStyle>
        <a:tcBdr>
          <a:bottom>
            <a:ln w="12700" cmpd="sng">
              <a:solidFill>
                <a:schemeClr val="accent2"/>
              </a:solidFill>
            </a:ln>
          </a:bottom>
        </a:tcBdr>
        <a:fill>
          <a:noFill/>
        </a:fill>
      </a:tcStyle>
    </a:firstRow>
    <a:neCell>
      <a:tcStyle>
        <a:tcBdr/>
      </a:tcStyle>
    </a:neCell>
    <a:nwCell>
      <a:tcStyle>
        <a:tcBdr/>
      </a:tcStyle>
    </a:nwCell>
  </a:tblStyle>
  <a:tblStyle styleId="{FABFCF23-3B69-468F-B69F-88F6DE6A72F2}" styleName="Mellemlayout 1 - Markering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Lyst layout 2 - Marker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88027" autoAdjust="0"/>
  </p:normalViewPr>
  <p:slideViewPr>
    <p:cSldViewPr>
      <p:cViewPr varScale="1">
        <p:scale>
          <a:sx n="112" d="100"/>
          <a:sy n="112" d="100"/>
        </p:scale>
        <p:origin x="1160" y="1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115" d="100"/>
          <a:sy n="115" d="100"/>
        </p:scale>
        <p:origin x="5176" y="72"/>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2" y="3"/>
            <a:ext cx="2918830" cy="493316"/>
          </a:xfrm>
          <a:prstGeom prst="rect">
            <a:avLst/>
          </a:prstGeom>
        </p:spPr>
        <p:txBody>
          <a:bodyPr vert="horz" lIns="91134" tIns="45568" rIns="91134" bIns="45568"/>
          <a:lstStyle/>
          <a:p>
            <a:endParaRPr lang="da-DK"/>
          </a:p>
        </p:txBody>
      </p:sp>
      <p:sp>
        <p:nvSpPr>
          <p:cNvPr id="3" name="Rectangle 3"/>
          <p:cNvSpPr>
            <a:spLocks noGrp="1"/>
          </p:cNvSpPr>
          <p:nvPr>
            <p:ph type="dt" sz="quarter" idx="1"/>
          </p:nvPr>
        </p:nvSpPr>
        <p:spPr>
          <a:xfrm>
            <a:off x="3815378" y="3"/>
            <a:ext cx="2918830" cy="493316"/>
          </a:xfrm>
          <a:prstGeom prst="rect">
            <a:avLst/>
          </a:prstGeom>
        </p:spPr>
        <p:txBody>
          <a:bodyPr vert="horz" lIns="91134" tIns="45568" rIns="91134" bIns="45568"/>
          <a:lstStyle/>
          <a:p>
            <a:fld id="{31555DB1-8736-42A3-B48D-2B08FB93332A}" type="datetimeFigureOut">
              <a:rPr lang="da-DK" smtClean="0"/>
              <a:pPr/>
              <a:t>08.12.2022</a:t>
            </a:fld>
            <a:endParaRPr lang="da-DK"/>
          </a:p>
        </p:txBody>
      </p:sp>
      <p:sp>
        <p:nvSpPr>
          <p:cNvPr id="4" name="Rectangle 4"/>
          <p:cNvSpPr>
            <a:spLocks noGrp="1"/>
          </p:cNvSpPr>
          <p:nvPr>
            <p:ph type="ftr" sz="quarter" idx="2"/>
          </p:nvPr>
        </p:nvSpPr>
        <p:spPr>
          <a:xfrm>
            <a:off x="2" y="9371287"/>
            <a:ext cx="2918830" cy="493316"/>
          </a:xfrm>
          <a:prstGeom prst="rect">
            <a:avLst/>
          </a:prstGeom>
        </p:spPr>
        <p:txBody>
          <a:bodyPr vert="horz" lIns="91134" tIns="45568" rIns="91134" bIns="45568"/>
          <a:lstStyle/>
          <a:p>
            <a:endParaRPr lang="da-DK"/>
          </a:p>
        </p:txBody>
      </p:sp>
      <p:sp>
        <p:nvSpPr>
          <p:cNvPr id="5" name="Rectangle 5"/>
          <p:cNvSpPr>
            <a:spLocks noGrp="1"/>
          </p:cNvSpPr>
          <p:nvPr>
            <p:ph type="sldNum" sz="quarter" idx="3"/>
          </p:nvPr>
        </p:nvSpPr>
        <p:spPr>
          <a:xfrm>
            <a:off x="3815378" y="9371287"/>
            <a:ext cx="2918830" cy="493316"/>
          </a:xfrm>
          <a:prstGeom prst="rect">
            <a:avLst/>
          </a:prstGeom>
        </p:spPr>
        <p:txBody>
          <a:bodyPr vert="horz" lIns="91134" tIns="45568" rIns="91134" bIns="45568"/>
          <a:lstStyle/>
          <a:p>
            <a:fld id="{5400D380-E0D7-4EB1-B91E-BFCC7DA7F29D}" type="slidenum">
              <a:rPr lang="da-DK" smtClean="0"/>
              <a:pPr/>
              <a:t>‹nr.›</a:t>
            </a:fld>
            <a:endParaRPr lang="da-DK"/>
          </a:p>
        </p:txBody>
      </p:sp>
    </p:spTree>
    <p:extLst>
      <p:ext uri="{BB962C8B-B14F-4D97-AF65-F5344CB8AC3E}">
        <p14:creationId xmlns:p14="http://schemas.microsoft.com/office/powerpoint/2010/main" val="3445469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2" y="3"/>
            <a:ext cx="2918830" cy="493316"/>
          </a:xfrm>
          <a:prstGeom prst="rect">
            <a:avLst/>
          </a:prstGeom>
        </p:spPr>
        <p:txBody>
          <a:bodyPr vert="horz" lIns="91134" tIns="45568" rIns="91134" bIns="45568"/>
          <a:lstStyle/>
          <a:p>
            <a:endParaRPr lang="da-DK"/>
          </a:p>
        </p:txBody>
      </p:sp>
      <p:sp>
        <p:nvSpPr>
          <p:cNvPr id="3" name="Rectangle 3"/>
          <p:cNvSpPr>
            <a:spLocks noGrp="1"/>
          </p:cNvSpPr>
          <p:nvPr>
            <p:ph type="dt" idx="1"/>
          </p:nvPr>
        </p:nvSpPr>
        <p:spPr>
          <a:xfrm>
            <a:off x="3815378" y="3"/>
            <a:ext cx="2918830" cy="493316"/>
          </a:xfrm>
          <a:prstGeom prst="rect">
            <a:avLst/>
          </a:prstGeom>
        </p:spPr>
        <p:txBody>
          <a:bodyPr vert="horz" lIns="91134" tIns="45568" rIns="91134" bIns="45568"/>
          <a:lstStyle/>
          <a:p>
            <a:fld id="{0BDB199F-A56C-4049-BA04-1447030960FF}" type="datetimeFigureOut">
              <a:pPr/>
              <a:t>08.12.2022</a:t>
            </a:fld>
            <a:endParaRPr lang="da-DK"/>
          </a:p>
        </p:txBody>
      </p:sp>
      <p:sp>
        <p:nvSpPr>
          <p:cNvPr id="4" name="Rectangle 4"/>
          <p:cNvSpPr>
            <a:spLocks noGrp="1" noRot="1" noChangeAspect="1"/>
          </p:cNvSpPr>
          <p:nvPr>
            <p:ph type="sldImg" idx="2"/>
          </p:nvPr>
        </p:nvSpPr>
        <p:spPr>
          <a:xfrm>
            <a:off x="79375" y="741363"/>
            <a:ext cx="6577013" cy="3700462"/>
          </a:xfrm>
          <a:prstGeom prst="rect">
            <a:avLst/>
          </a:prstGeom>
          <a:noFill/>
          <a:ln w="12700">
            <a:solidFill>
              <a:prstClr val="black"/>
            </a:solidFill>
          </a:ln>
        </p:spPr>
        <p:txBody>
          <a:bodyPr vert="horz" lIns="91134" tIns="45568" rIns="91134" bIns="45568" anchor="ctr"/>
          <a:lstStyle/>
          <a:p>
            <a:endParaRPr lang="da-DK"/>
          </a:p>
        </p:txBody>
      </p:sp>
      <p:sp>
        <p:nvSpPr>
          <p:cNvPr id="5" name="Rectangle 5"/>
          <p:cNvSpPr>
            <a:spLocks noGrp="1"/>
          </p:cNvSpPr>
          <p:nvPr>
            <p:ph type="body" sz="quarter" idx="3"/>
          </p:nvPr>
        </p:nvSpPr>
        <p:spPr>
          <a:xfrm>
            <a:off x="673577" y="4686502"/>
            <a:ext cx="5388610" cy="4439841"/>
          </a:xfrm>
          <a:prstGeom prst="rect">
            <a:avLst/>
          </a:prstGeom>
        </p:spPr>
        <p:txBody>
          <a:bodyPr vert="horz" lIns="91134" tIns="45568" rIns="91134" bIns="45568">
            <a:normAutofit/>
          </a:bodyPr>
          <a:lstStyle/>
          <a:p>
            <a:pPr lvl="0"/>
            <a:r>
              <a:rPr lang="da-DK"/>
              <a:t>Klik for at redigere teksttypografier i masteren</a:t>
            </a:r>
          </a:p>
          <a:p>
            <a:pPr lvl="1"/>
            <a:r>
              <a:rPr lang="da-DK"/>
              <a:t>Andet niveau</a:t>
            </a:r>
          </a:p>
          <a:p>
            <a:pPr lvl="2"/>
            <a:r>
              <a:rPr lang="da-DK"/>
              <a:t>Tredje niveau</a:t>
            </a:r>
          </a:p>
          <a:p>
            <a:pPr lvl="3"/>
            <a:r>
              <a:rPr lang="da-DK"/>
              <a:t>Fjerde niveau</a:t>
            </a:r>
          </a:p>
          <a:p>
            <a:pPr lvl="4"/>
            <a:r>
              <a:rPr lang="da-DK"/>
              <a:t>Femte niveau</a:t>
            </a:r>
          </a:p>
        </p:txBody>
      </p:sp>
      <p:sp>
        <p:nvSpPr>
          <p:cNvPr id="6" name="Rectangle 6"/>
          <p:cNvSpPr>
            <a:spLocks noGrp="1"/>
          </p:cNvSpPr>
          <p:nvPr>
            <p:ph type="ftr" sz="quarter" idx="4"/>
          </p:nvPr>
        </p:nvSpPr>
        <p:spPr>
          <a:xfrm>
            <a:off x="2" y="9371287"/>
            <a:ext cx="2918830" cy="493316"/>
          </a:xfrm>
          <a:prstGeom prst="rect">
            <a:avLst/>
          </a:prstGeom>
        </p:spPr>
        <p:txBody>
          <a:bodyPr vert="horz" lIns="91134" tIns="45568" rIns="91134" bIns="45568"/>
          <a:lstStyle/>
          <a:p>
            <a:endParaRPr lang="da-DK"/>
          </a:p>
        </p:txBody>
      </p:sp>
      <p:sp>
        <p:nvSpPr>
          <p:cNvPr id="7" name="Rectangle 7"/>
          <p:cNvSpPr>
            <a:spLocks noGrp="1"/>
          </p:cNvSpPr>
          <p:nvPr>
            <p:ph type="sldNum" sz="quarter" idx="5"/>
          </p:nvPr>
        </p:nvSpPr>
        <p:spPr>
          <a:xfrm>
            <a:off x="3815378" y="9371287"/>
            <a:ext cx="2918830" cy="493316"/>
          </a:xfrm>
          <a:prstGeom prst="rect">
            <a:avLst/>
          </a:prstGeom>
        </p:spPr>
        <p:txBody>
          <a:bodyPr vert="horz" lIns="91134" tIns="45568" rIns="91134" bIns="45568"/>
          <a:lstStyle/>
          <a:p>
            <a:fld id="{B3A019F3-8596-4028-9847-CBD3A185B07A}" type="slidenum">
              <a:pPr/>
              <a:t>‹nr.›</a:t>
            </a:fld>
            <a:endParaRPr lang="da-DK"/>
          </a:p>
        </p:txBody>
      </p:sp>
    </p:spTree>
    <p:extLst>
      <p:ext uri="{BB962C8B-B14F-4D97-AF65-F5344CB8AC3E}">
        <p14:creationId xmlns:p14="http://schemas.microsoft.com/office/powerpoint/2010/main" val="3734816281"/>
      </p:ext>
    </p:extLst>
  </p:cSld>
  <p:clrMap bg1="lt1" tx1="dk1" bg2="lt2" tx2="dk2" accent1="accent1" accent2="accent2" accent3="accent3" accent4="accent4" accent5="accent5" accent6="accent6" hlink="hlink" folHlink="folHlink"/>
  <p:notesStyle>
    <a:lvl1pPr marL="0" algn="l" rtl="0" latinLnBrk="0">
      <a:defRPr lang="da-DK" sz="1200" kern="1200">
        <a:solidFill>
          <a:schemeClr val="tx1"/>
        </a:solidFill>
        <a:latin typeface="+mn-lt"/>
        <a:ea typeface="+mn-ea"/>
        <a:cs typeface="+mn-cs"/>
      </a:defRPr>
    </a:lvl1pPr>
    <a:lvl2pPr marL="457200" algn="l" rtl="0" latinLnBrk="0">
      <a:defRPr lang="da-DK" sz="1200" kern="1200">
        <a:solidFill>
          <a:schemeClr val="tx1"/>
        </a:solidFill>
        <a:latin typeface="+mn-lt"/>
        <a:ea typeface="+mn-ea"/>
        <a:cs typeface="+mn-cs"/>
      </a:defRPr>
    </a:lvl2pPr>
    <a:lvl3pPr marL="914400" algn="l" rtl="0" latinLnBrk="0">
      <a:defRPr lang="da-DK" sz="1200" kern="1200">
        <a:solidFill>
          <a:schemeClr val="tx1"/>
        </a:solidFill>
        <a:latin typeface="+mn-lt"/>
        <a:ea typeface="+mn-ea"/>
        <a:cs typeface="+mn-cs"/>
      </a:defRPr>
    </a:lvl3pPr>
    <a:lvl4pPr marL="1371600" algn="l" rtl="0" latinLnBrk="0">
      <a:defRPr lang="da-DK" sz="1200" kern="1200">
        <a:solidFill>
          <a:schemeClr val="tx1"/>
        </a:solidFill>
        <a:latin typeface="+mn-lt"/>
        <a:ea typeface="+mn-ea"/>
        <a:cs typeface="+mn-cs"/>
      </a:defRPr>
    </a:lvl4pPr>
    <a:lvl5pPr marL="1828800" algn="l" rtl="0" latinLnBrk="0">
      <a:defRPr lang="da-DK" sz="1200" kern="1200">
        <a:solidFill>
          <a:schemeClr val="tx1"/>
        </a:solidFill>
        <a:latin typeface="+mn-lt"/>
        <a:ea typeface="+mn-ea"/>
        <a:cs typeface="+mn-cs"/>
      </a:defRPr>
    </a:lvl5pPr>
    <a:lvl6pPr marL="2286000" algn="l" rtl="0" latinLnBrk="0">
      <a:defRPr lang="da-DK" sz="1200" kern="1200">
        <a:solidFill>
          <a:schemeClr val="tx1"/>
        </a:solidFill>
        <a:latin typeface="+mn-lt"/>
        <a:ea typeface="+mn-ea"/>
        <a:cs typeface="+mn-cs"/>
      </a:defRPr>
    </a:lvl6pPr>
    <a:lvl7pPr marL="2743200" algn="l" rtl="0" latinLnBrk="0">
      <a:defRPr lang="da-DK" sz="1200" kern="1200">
        <a:solidFill>
          <a:schemeClr val="tx1"/>
        </a:solidFill>
        <a:latin typeface="+mn-lt"/>
        <a:ea typeface="+mn-ea"/>
        <a:cs typeface="+mn-cs"/>
      </a:defRPr>
    </a:lvl7pPr>
    <a:lvl8pPr marL="3200400" algn="l" rtl="0" latinLnBrk="0">
      <a:defRPr lang="da-DK" sz="1200" kern="1200">
        <a:solidFill>
          <a:schemeClr val="tx1"/>
        </a:solidFill>
        <a:latin typeface="+mn-lt"/>
        <a:ea typeface="+mn-ea"/>
        <a:cs typeface="+mn-cs"/>
      </a:defRPr>
    </a:lvl8pPr>
    <a:lvl9pPr marL="3657600" algn="l" rtl="0" latinLnBrk="0">
      <a:defRPr lang="da-DK"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arbejdsmiljoweb.dk/trivsel/stress/pauser/restituhvafornoge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Velkommen til arr. </a:t>
            </a:r>
          </a:p>
          <a:p>
            <a:r>
              <a:rPr lang="da-DK" dirty="0"/>
              <a:t>Her skriver fakta op om tid og sted og personer, der er med.</a:t>
            </a:r>
          </a:p>
        </p:txBody>
      </p:sp>
      <p:sp>
        <p:nvSpPr>
          <p:cNvPr id="4" name="Pladsholder til slidenummer 3"/>
          <p:cNvSpPr>
            <a:spLocks noGrp="1"/>
          </p:cNvSpPr>
          <p:nvPr>
            <p:ph type="sldNum" sz="quarter" idx="5"/>
          </p:nvPr>
        </p:nvSpPr>
        <p:spPr/>
        <p:txBody>
          <a:bodyPr/>
          <a:lstStyle/>
          <a:p>
            <a:fld id="{B3A019F3-8596-4028-9847-CBD3A185B07A}" type="slidenum">
              <a:rPr lang="da-DK" smtClean="0"/>
              <a:pPr/>
              <a:t>1</a:t>
            </a:fld>
            <a:endParaRPr lang="da-DK"/>
          </a:p>
        </p:txBody>
      </p:sp>
    </p:spTree>
    <p:extLst>
      <p:ext uri="{BB962C8B-B14F-4D97-AF65-F5344CB8AC3E}">
        <p14:creationId xmlns:p14="http://schemas.microsoft.com/office/powerpoint/2010/main" val="572293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dirty="0"/>
              <a:t>Kilder: Psykolog Henrik Tingleff; professor Anne Helene Garde, NFA; </a:t>
            </a:r>
          </a:p>
          <a:p>
            <a:r>
              <a:rPr lang="da-DK" sz="1200" dirty="0"/>
              <a:t>psykolog Rikke </a:t>
            </a:r>
            <a:r>
              <a:rPr lang="da-DK" sz="1200" dirty="0" err="1"/>
              <a:t>Papsøe</a:t>
            </a:r>
            <a:r>
              <a:rPr lang="da-DK" sz="1200" dirty="0"/>
              <a:t> m.fl.</a:t>
            </a:r>
          </a:p>
          <a:p>
            <a:endParaRPr lang="da-DK" dirty="0"/>
          </a:p>
        </p:txBody>
      </p:sp>
      <p:sp>
        <p:nvSpPr>
          <p:cNvPr id="4" name="Pladsholder til slidenummer 3"/>
          <p:cNvSpPr>
            <a:spLocks noGrp="1"/>
          </p:cNvSpPr>
          <p:nvPr>
            <p:ph type="sldNum" sz="quarter" idx="5"/>
          </p:nvPr>
        </p:nvSpPr>
        <p:spPr/>
        <p:txBody>
          <a:bodyPr/>
          <a:lstStyle/>
          <a:p>
            <a:fld id="{B3A019F3-8596-4028-9847-CBD3A185B07A}" type="slidenum">
              <a:rPr lang="da-DK" smtClean="0"/>
              <a:pPr/>
              <a:t>10</a:t>
            </a:fld>
            <a:endParaRPr lang="da-DK"/>
          </a:p>
        </p:txBody>
      </p:sp>
    </p:spTree>
    <p:extLst>
      <p:ext uri="{BB962C8B-B14F-4D97-AF65-F5344CB8AC3E}">
        <p14:creationId xmlns:p14="http://schemas.microsoft.com/office/powerpoint/2010/main" val="3747328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Vil I prøver </a:t>
            </a:r>
            <a:r>
              <a:rPr lang="da-DK" dirty="0" err="1"/>
              <a:t>BFAøs</a:t>
            </a:r>
            <a:r>
              <a:rPr lang="da-DK" dirty="0"/>
              <a:t> dialogkort så henter du eller bestiller dem fra hjemmesiden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solidFill>
                  <a:srgbClr val="7030A0"/>
                </a:solidFill>
                <a:hlinkClick r:id="rId3">
                  <a:extLst>
                    <a:ext uri="{A12FA001-AC4F-418D-AE19-62706E023703}">
                      <ahyp:hlinkClr xmlns:ahyp="http://schemas.microsoft.com/office/drawing/2018/hyperlinkcolor" val="tx"/>
                    </a:ext>
                  </a:extLst>
                </a:hlinkClick>
              </a:rPr>
              <a:t>https://www.arbejdsmiljoweb.dk/trivsel/stress/pauser/restituhvafornoget</a:t>
            </a:r>
            <a:endParaRPr lang="da-DK" sz="1200" dirty="0">
              <a:solidFill>
                <a:srgbClr val="7030A0"/>
              </a:solidFill>
            </a:endParaRPr>
          </a:p>
          <a:p>
            <a:endParaRPr lang="da-DK" dirty="0"/>
          </a:p>
          <a:p>
            <a:r>
              <a:rPr lang="da-DK" dirty="0"/>
              <a:t>Del kort ud på bordet og læs </a:t>
            </a:r>
            <a:r>
              <a:rPr lang="da-DK" dirty="0" err="1"/>
              <a:t>intruks</a:t>
            </a:r>
            <a:r>
              <a:rPr lang="da-DK" dirty="0"/>
              <a:t> på kortet højt ”sådan bruger I kortene”.</a:t>
            </a:r>
          </a:p>
          <a:p>
            <a:r>
              <a:rPr lang="da-DK" dirty="0"/>
              <a:t>Fortæl hvor lang til gruppen har og sig de skal vælge en ordstyrer.</a:t>
            </a:r>
          </a:p>
        </p:txBody>
      </p:sp>
      <p:sp>
        <p:nvSpPr>
          <p:cNvPr id="4" name="Pladsholder til slidenummer 3"/>
          <p:cNvSpPr>
            <a:spLocks noGrp="1"/>
          </p:cNvSpPr>
          <p:nvPr>
            <p:ph type="sldNum" sz="quarter" idx="5"/>
          </p:nvPr>
        </p:nvSpPr>
        <p:spPr/>
        <p:txBody>
          <a:bodyPr/>
          <a:lstStyle/>
          <a:p>
            <a:fld id="{B3A019F3-8596-4028-9847-CBD3A185B07A}" type="slidenum">
              <a:rPr lang="da-DK" smtClean="0"/>
              <a:pPr/>
              <a:t>11</a:t>
            </a:fld>
            <a:endParaRPr lang="da-DK"/>
          </a:p>
        </p:txBody>
      </p:sp>
    </p:spTree>
    <p:extLst>
      <p:ext uri="{BB962C8B-B14F-4D97-AF65-F5344CB8AC3E}">
        <p14:creationId xmlns:p14="http://schemas.microsoft.com/office/powerpoint/2010/main" val="3864262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Efter I har brugt kortene fx i 15 eller 20 minutter i grupper, så kan I samle op i fællesskab.</a:t>
            </a:r>
          </a:p>
        </p:txBody>
      </p:sp>
      <p:sp>
        <p:nvSpPr>
          <p:cNvPr id="4" name="Pladsholder til slidenummer 3"/>
          <p:cNvSpPr>
            <a:spLocks noGrp="1"/>
          </p:cNvSpPr>
          <p:nvPr>
            <p:ph type="sldNum" sz="quarter" idx="5"/>
          </p:nvPr>
        </p:nvSpPr>
        <p:spPr/>
        <p:txBody>
          <a:bodyPr/>
          <a:lstStyle/>
          <a:p>
            <a:fld id="{B3A019F3-8596-4028-9847-CBD3A185B07A}" type="slidenum">
              <a:rPr lang="da-DK" smtClean="0"/>
              <a:pPr/>
              <a:t>12</a:t>
            </a:fld>
            <a:endParaRPr lang="da-DK"/>
          </a:p>
        </p:txBody>
      </p:sp>
    </p:spTree>
    <p:extLst>
      <p:ext uri="{BB962C8B-B14F-4D97-AF65-F5344CB8AC3E}">
        <p14:creationId xmlns:p14="http://schemas.microsoft.com/office/powerpoint/2010/main" val="764755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Rammerne, jeres opgaver og organisering af arbejdet betyder noget for jeres muligheder for pauser og restitution. </a:t>
            </a:r>
          </a:p>
          <a:p>
            <a:r>
              <a:rPr lang="da-DK" dirty="0"/>
              <a:t>Hvilke spørgsmål vil være vigtige på jeres arbejdsplads?</a:t>
            </a:r>
          </a:p>
          <a:p>
            <a:r>
              <a:rPr lang="da-DK" dirty="0"/>
              <a:t>Den slide kan også printes som en tjekliste man krydser af på eller giver point.</a:t>
            </a:r>
          </a:p>
        </p:txBody>
      </p:sp>
      <p:sp>
        <p:nvSpPr>
          <p:cNvPr id="4" name="Pladsholder til slidenummer 3"/>
          <p:cNvSpPr>
            <a:spLocks noGrp="1"/>
          </p:cNvSpPr>
          <p:nvPr>
            <p:ph type="sldNum" sz="quarter" idx="5"/>
          </p:nvPr>
        </p:nvSpPr>
        <p:spPr/>
        <p:txBody>
          <a:bodyPr/>
          <a:lstStyle/>
          <a:p>
            <a:fld id="{B3A019F3-8596-4028-9847-CBD3A185B07A}" type="slidenum">
              <a:rPr lang="da-DK" smtClean="0"/>
              <a:pPr/>
              <a:t>13</a:t>
            </a:fld>
            <a:endParaRPr lang="da-DK"/>
          </a:p>
        </p:txBody>
      </p:sp>
    </p:spTree>
    <p:extLst>
      <p:ext uri="{BB962C8B-B14F-4D97-AF65-F5344CB8AC3E}">
        <p14:creationId xmlns:p14="http://schemas.microsoft.com/office/powerpoint/2010/main" val="2018440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latin typeface="Calibri" panose="020F0502020204030204" pitchFamily="34" charset="0"/>
                <a:cs typeface="Calibri" panose="020F0502020204030204" pitchFamily="34" charset="0"/>
              </a:rPr>
              <a:t>Her er en række materialer, der hjælper arbejdsmiljøgruppen med at sætte emnet restitution og pauser på dagsordenen.</a:t>
            </a:r>
          </a:p>
          <a:p>
            <a:endParaRPr lang="da-DK" dirty="0"/>
          </a:p>
        </p:txBody>
      </p:sp>
      <p:sp>
        <p:nvSpPr>
          <p:cNvPr id="4" name="Pladsholder til slidenummer 3"/>
          <p:cNvSpPr>
            <a:spLocks noGrp="1"/>
          </p:cNvSpPr>
          <p:nvPr>
            <p:ph type="sldNum" sz="quarter" idx="5"/>
          </p:nvPr>
        </p:nvSpPr>
        <p:spPr/>
        <p:txBody>
          <a:bodyPr/>
          <a:lstStyle/>
          <a:p>
            <a:fld id="{B3A019F3-8596-4028-9847-CBD3A185B07A}" type="slidenum">
              <a:rPr lang="da-DK" smtClean="0"/>
              <a:pPr/>
              <a:t>16</a:t>
            </a:fld>
            <a:endParaRPr lang="da-DK"/>
          </a:p>
        </p:txBody>
      </p:sp>
    </p:spTree>
    <p:extLst>
      <p:ext uri="{BB962C8B-B14F-4D97-AF65-F5344CB8AC3E}">
        <p14:creationId xmlns:p14="http://schemas.microsoft.com/office/powerpoint/2010/main" val="2139862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Alt materiale er gratis og findes på BFA’s hjemmeside Godt arbejdsmiljø.</a:t>
            </a:r>
          </a:p>
          <a:p>
            <a:r>
              <a:rPr lang="da-DK" dirty="0"/>
              <a:t>Der er også her du finder dialogkort til print eller bestiller dem fra et trykkeri.</a:t>
            </a:r>
          </a:p>
        </p:txBody>
      </p:sp>
      <p:sp>
        <p:nvSpPr>
          <p:cNvPr id="4" name="Pladsholder til slidenummer 3"/>
          <p:cNvSpPr>
            <a:spLocks noGrp="1"/>
          </p:cNvSpPr>
          <p:nvPr>
            <p:ph type="sldNum" sz="quarter" idx="5"/>
          </p:nvPr>
        </p:nvSpPr>
        <p:spPr/>
        <p:txBody>
          <a:bodyPr/>
          <a:lstStyle/>
          <a:p>
            <a:fld id="{B3A019F3-8596-4028-9847-CBD3A185B07A}" type="slidenum">
              <a:rPr lang="da-DK" smtClean="0"/>
              <a:pPr/>
              <a:t>17</a:t>
            </a:fld>
            <a:endParaRPr lang="da-DK"/>
          </a:p>
        </p:txBody>
      </p:sp>
    </p:spTree>
    <p:extLst>
      <p:ext uri="{BB962C8B-B14F-4D97-AF65-F5344CB8AC3E}">
        <p14:creationId xmlns:p14="http://schemas.microsoft.com/office/powerpoint/2010/main" val="3436063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457200" lvl="1" indent="-457200">
              <a:spcAft>
                <a:spcPts val="1200"/>
              </a:spcAft>
              <a:buFont typeface="Arial"/>
              <a:buChar char="•"/>
              <a:tabLst>
                <a:tab pos="365125" algn="l"/>
                <a:tab pos="1447800" algn="l"/>
                <a:tab pos="2171700" algn="l"/>
                <a:tab pos="2895600" algn="l"/>
                <a:tab pos="3619500" algn="l"/>
                <a:tab pos="4343400" algn="l"/>
                <a:tab pos="5067300" algn="l"/>
                <a:tab pos="5791200" algn="l"/>
                <a:tab pos="6515100" algn="l"/>
                <a:tab pos="7239000" algn="l"/>
                <a:tab pos="7962900" algn="l"/>
              </a:tabLst>
              <a:defRPr/>
            </a:pPr>
            <a:r>
              <a:rPr lang="da-DK" dirty="0"/>
              <a:t>Partssamarbejde: Enighed om god praksis</a:t>
            </a:r>
          </a:p>
          <a:p>
            <a:pPr marL="457200" lvl="1" indent="-457200">
              <a:spcAft>
                <a:spcPts val="1200"/>
              </a:spcAft>
              <a:buFont typeface="Arial"/>
              <a:buChar char="•"/>
              <a:tabLst>
                <a:tab pos="365125" algn="l"/>
                <a:tab pos="1447800" algn="l"/>
                <a:tab pos="2171700" algn="l"/>
                <a:tab pos="2895600" algn="l"/>
                <a:tab pos="3619500" algn="l"/>
                <a:tab pos="4343400" algn="l"/>
                <a:tab pos="5067300" algn="l"/>
                <a:tab pos="5791200" algn="l"/>
                <a:tab pos="6515100" algn="l"/>
                <a:tab pos="7239000" algn="l"/>
                <a:tab pos="7962900" algn="l"/>
              </a:tabLst>
              <a:defRPr/>
            </a:pPr>
            <a:r>
              <a:rPr lang="da-DK" dirty="0"/>
              <a:t>Målrettet: Leder, TR og </a:t>
            </a:r>
            <a:r>
              <a:rPr lang="da-DK" dirty="0" err="1"/>
              <a:t>AMiR</a:t>
            </a:r>
            <a:r>
              <a:rPr lang="da-DK" dirty="0"/>
              <a:t> &amp; konsulenter </a:t>
            </a:r>
            <a:br>
              <a:rPr lang="da-DK" dirty="0"/>
            </a:br>
            <a:r>
              <a:rPr lang="da-DK" dirty="0">
                <a:sym typeface="Wingdings"/>
              </a:rPr>
              <a:t></a:t>
            </a:r>
            <a:r>
              <a:rPr lang="da-DK" dirty="0"/>
              <a:t>  hele arbejdspladsen</a:t>
            </a:r>
          </a:p>
          <a:p>
            <a:endParaRPr lang="da-DK" dirty="0"/>
          </a:p>
        </p:txBody>
      </p:sp>
      <p:sp>
        <p:nvSpPr>
          <p:cNvPr id="4" name="Pladsholder til slidenummer 3"/>
          <p:cNvSpPr>
            <a:spLocks noGrp="1"/>
          </p:cNvSpPr>
          <p:nvPr>
            <p:ph type="sldNum" sz="quarter" idx="5"/>
          </p:nvPr>
        </p:nvSpPr>
        <p:spPr/>
        <p:txBody>
          <a:bodyPr/>
          <a:lstStyle/>
          <a:p>
            <a:fld id="{B3A019F3-8596-4028-9847-CBD3A185B07A}" type="slidenum">
              <a:rPr lang="da-DK" smtClean="0"/>
              <a:pPr/>
              <a:t>18</a:t>
            </a:fld>
            <a:endParaRPr lang="da-DK"/>
          </a:p>
        </p:txBody>
      </p:sp>
    </p:spTree>
    <p:extLst>
      <p:ext uri="{BB962C8B-B14F-4D97-AF65-F5344CB8AC3E}">
        <p14:creationId xmlns:p14="http://schemas.microsoft.com/office/powerpoint/2010/main" val="4187710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Kort beskrivelse af hvad restitution handler om - er om hvile og ro. </a:t>
            </a:r>
          </a:p>
          <a:p>
            <a:r>
              <a:rPr lang="da-DK" dirty="0"/>
              <a:t>Og at pauser er mere og andet end den overenskomstaftale.</a:t>
            </a:r>
          </a:p>
          <a:p>
            <a:r>
              <a:rPr lang="da-DK" dirty="0"/>
              <a:t>Det er vigtigt for at være frisk til sin opgave på jobbet og have energi i sin fritid.</a:t>
            </a:r>
          </a:p>
          <a:p>
            <a:r>
              <a:rPr lang="da-DK" dirty="0"/>
              <a:t>Så det handler både om arbejdet og fritiden.</a:t>
            </a:r>
          </a:p>
          <a:p>
            <a:endParaRPr lang="da-DK" dirty="0"/>
          </a:p>
          <a:p>
            <a:endParaRPr lang="da-DK" dirty="0"/>
          </a:p>
        </p:txBody>
      </p:sp>
      <p:sp>
        <p:nvSpPr>
          <p:cNvPr id="4" name="Pladsholder til slidenummer 3"/>
          <p:cNvSpPr>
            <a:spLocks noGrp="1"/>
          </p:cNvSpPr>
          <p:nvPr>
            <p:ph type="sldNum" sz="quarter" idx="5"/>
          </p:nvPr>
        </p:nvSpPr>
        <p:spPr/>
        <p:txBody>
          <a:bodyPr/>
          <a:lstStyle/>
          <a:p>
            <a:fld id="{B3A019F3-8596-4028-9847-CBD3A185B07A}" type="slidenum">
              <a:rPr lang="da-DK" smtClean="0"/>
              <a:pPr/>
              <a:t>2</a:t>
            </a:fld>
            <a:endParaRPr lang="da-DK"/>
          </a:p>
        </p:txBody>
      </p:sp>
    </p:spTree>
    <p:extLst>
      <p:ext uri="{BB962C8B-B14F-4D97-AF65-F5344CB8AC3E}">
        <p14:creationId xmlns:p14="http://schemas.microsoft.com/office/powerpoint/2010/main" val="3059378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Start med filmen, den giver jer fælles viden og ord på restitution og pausekultur.</a:t>
            </a:r>
          </a:p>
        </p:txBody>
      </p:sp>
      <p:sp>
        <p:nvSpPr>
          <p:cNvPr id="4" name="Pladsholder til slidenummer 3"/>
          <p:cNvSpPr>
            <a:spLocks noGrp="1"/>
          </p:cNvSpPr>
          <p:nvPr>
            <p:ph type="sldNum" sz="quarter" idx="5"/>
          </p:nvPr>
        </p:nvSpPr>
        <p:spPr/>
        <p:txBody>
          <a:bodyPr/>
          <a:lstStyle/>
          <a:p>
            <a:fld id="{B3A019F3-8596-4028-9847-CBD3A185B07A}" type="slidenum">
              <a:rPr lang="da-DK" smtClean="0"/>
              <a:pPr/>
              <a:t>3</a:t>
            </a:fld>
            <a:endParaRPr lang="da-DK"/>
          </a:p>
        </p:txBody>
      </p:sp>
    </p:spTree>
    <p:extLst>
      <p:ext uri="{BB962C8B-B14F-4D97-AF65-F5344CB8AC3E}">
        <p14:creationId xmlns:p14="http://schemas.microsoft.com/office/powerpoint/2010/main" val="361868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Afspil en podcast.</a:t>
            </a:r>
          </a:p>
          <a:p>
            <a:r>
              <a:rPr lang="da-DK" dirty="0"/>
              <a:t>Du kan vælge den podcast, der passer bedst til de eller den arbejdsplads, der er med. Du finder alle podcast på slide 6. På slide 20 og 21 kan du finde ikoner til at sætte ind som passer til podcasten. Her har vi valgt en hjerne da podcasten handler om ”Hjernen på overarbejde”.</a:t>
            </a:r>
          </a:p>
          <a:p>
            <a:r>
              <a:rPr lang="da-DK" dirty="0"/>
              <a:t>Tag evt. en snak efter filmen om det I lagde mærke til, om der var noget nyt eller noget at tænke en ekstra gang over.</a:t>
            </a:r>
          </a:p>
        </p:txBody>
      </p:sp>
      <p:sp>
        <p:nvSpPr>
          <p:cNvPr id="4" name="Pladsholder til slidenummer 3"/>
          <p:cNvSpPr>
            <a:spLocks noGrp="1"/>
          </p:cNvSpPr>
          <p:nvPr>
            <p:ph type="sldNum" sz="quarter" idx="5"/>
          </p:nvPr>
        </p:nvSpPr>
        <p:spPr/>
        <p:txBody>
          <a:bodyPr/>
          <a:lstStyle/>
          <a:p>
            <a:fld id="{B3A019F3-8596-4028-9847-CBD3A185B07A}" type="slidenum">
              <a:rPr lang="da-DK" smtClean="0"/>
              <a:pPr/>
              <a:t>4</a:t>
            </a:fld>
            <a:endParaRPr lang="da-DK"/>
          </a:p>
        </p:txBody>
      </p:sp>
    </p:spTree>
    <p:extLst>
      <p:ext uri="{BB962C8B-B14F-4D97-AF65-F5344CB8AC3E}">
        <p14:creationId xmlns:p14="http://schemas.microsoft.com/office/powerpoint/2010/main" val="734535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Lyt til podcasten.</a:t>
            </a:r>
          </a:p>
          <a:p>
            <a:r>
              <a:rPr lang="da-DK" dirty="0"/>
              <a:t>Stil jer evt. op i rummet.</a:t>
            </a:r>
          </a:p>
          <a:p>
            <a:r>
              <a:rPr lang="da-DK" dirty="0"/>
              <a:t>Tal om podcasten, med sidemanden i plenum eller i grupper.</a:t>
            </a:r>
          </a:p>
          <a:p>
            <a:r>
              <a:rPr lang="da-DK" dirty="0"/>
              <a:t>Hvad lagde I mærke til, som I synes var vigtigt og interessant?</a:t>
            </a:r>
          </a:p>
          <a:p>
            <a:endParaRPr lang="da-DK" dirty="0"/>
          </a:p>
          <a:p>
            <a:r>
              <a:rPr lang="da-DK" dirty="0"/>
              <a:t>I kan også lytte til podcasten inden i mødes.</a:t>
            </a:r>
          </a:p>
        </p:txBody>
      </p:sp>
      <p:sp>
        <p:nvSpPr>
          <p:cNvPr id="4" name="Pladsholder til slidenummer 3"/>
          <p:cNvSpPr>
            <a:spLocks noGrp="1"/>
          </p:cNvSpPr>
          <p:nvPr>
            <p:ph type="sldNum" sz="quarter" idx="5"/>
          </p:nvPr>
        </p:nvSpPr>
        <p:spPr/>
        <p:txBody>
          <a:bodyPr/>
          <a:lstStyle/>
          <a:p>
            <a:fld id="{B3A019F3-8596-4028-9847-CBD3A185B07A}" type="slidenum">
              <a:rPr lang="da-DK" smtClean="0"/>
              <a:pPr/>
              <a:t>5</a:t>
            </a:fld>
            <a:endParaRPr lang="da-DK"/>
          </a:p>
        </p:txBody>
      </p:sp>
    </p:spTree>
    <p:extLst>
      <p:ext uri="{BB962C8B-B14F-4D97-AF65-F5344CB8AC3E}">
        <p14:creationId xmlns:p14="http://schemas.microsoft.com/office/powerpoint/2010/main" val="1825200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Her kan du eventuelt nævne alle podcast episoder og hvem, der er med- Eller blot vise dem og gå videre.</a:t>
            </a:r>
          </a:p>
          <a:p>
            <a:r>
              <a:rPr lang="da-DK" dirty="0"/>
              <a:t>1 Rikke </a:t>
            </a:r>
            <a:r>
              <a:rPr lang="da-DK" dirty="0" err="1"/>
              <a:t>Papsøe</a:t>
            </a:r>
            <a:r>
              <a:rPr lang="da-DK" dirty="0"/>
              <a:t>, psykolog i privat praksis</a:t>
            </a:r>
          </a:p>
          <a:p>
            <a:r>
              <a:rPr lang="da-DK" dirty="0"/>
              <a:t>2 Regionspsykiatrien i Skive</a:t>
            </a:r>
          </a:p>
          <a:p>
            <a:r>
              <a:rPr lang="da-DK" dirty="0"/>
              <a:t>3 Henrik Tingleff</a:t>
            </a:r>
          </a:p>
          <a:p>
            <a:r>
              <a:rPr lang="da-DK" dirty="0"/>
              <a:t>4 Aftenvagter hjemmeplejen i Svendborg</a:t>
            </a:r>
          </a:p>
          <a:p>
            <a:r>
              <a:rPr lang="da-DK" dirty="0"/>
              <a:t>5 Imran Rashid, Læge, bogen ‘Sluk’</a:t>
            </a:r>
          </a:p>
          <a:p>
            <a:r>
              <a:rPr lang="da-DK" dirty="0"/>
              <a:t>6 Hjemmevejledere i København NV</a:t>
            </a:r>
          </a:p>
          <a:p>
            <a:r>
              <a:rPr lang="da-DK" dirty="0"/>
              <a:t>7 Anne-Helene Garde, professor NFA</a:t>
            </a:r>
          </a:p>
          <a:p>
            <a:r>
              <a:rPr lang="da-DK" dirty="0"/>
              <a:t>8 Privat fysioterapeutklinik</a:t>
            </a:r>
          </a:p>
          <a:p>
            <a:r>
              <a:rPr lang="da-DK" dirty="0"/>
              <a:t>9 Chris McDonald, human fysiolog</a:t>
            </a:r>
          </a:p>
          <a:p>
            <a:r>
              <a:rPr lang="da-DK" dirty="0"/>
              <a:t>10 Børnehuset Troldehøj i Helsingør</a:t>
            </a:r>
          </a:p>
          <a:p>
            <a:r>
              <a:rPr lang="da-DK" dirty="0"/>
              <a:t>11 Pia Ryom, arbejdspsykolog på arbejdsmedicinsk klinik i Aalborg</a:t>
            </a:r>
          </a:p>
          <a:p>
            <a:endParaRPr lang="da-DK" dirty="0"/>
          </a:p>
        </p:txBody>
      </p:sp>
      <p:sp>
        <p:nvSpPr>
          <p:cNvPr id="4" name="Pladsholder til slidenummer 3"/>
          <p:cNvSpPr>
            <a:spLocks noGrp="1"/>
          </p:cNvSpPr>
          <p:nvPr>
            <p:ph type="sldNum" sz="quarter" idx="5"/>
          </p:nvPr>
        </p:nvSpPr>
        <p:spPr/>
        <p:txBody>
          <a:bodyPr/>
          <a:lstStyle/>
          <a:p>
            <a:fld id="{B3A019F3-8596-4028-9847-CBD3A185B07A}" type="slidenum">
              <a:rPr lang="da-DK" smtClean="0"/>
              <a:pPr/>
              <a:t>6</a:t>
            </a:fld>
            <a:endParaRPr lang="da-DK"/>
          </a:p>
        </p:txBody>
      </p:sp>
    </p:spTree>
    <p:extLst>
      <p:ext uri="{BB962C8B-B14F-4D97-AF65-F5344CB8AC3E}">
        <p14:creationId xmlns:p14="http://schemas.microsoft.com/office/powerpoint/2010/main" val="2117305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Både aktivitet og ro er vigtige for sundhed og trivsel, så vi skal skifte mellem det ene og det andet.</a:t>
            </a:r>
          </a:p>
          <a:p>
            <a:r>
              <a:rPr lang="da-DK" dirty="0"/>
              <a:t>En gang i døgnet skal vi have en lang hvileperioder – nemlig når vi sover.</a:t>
            </a:r>
          </a:p>
          <a:p>
            <a:r>
              <a:rPr lang="da-DK" dirty="0"/>
              <a:t>Søvn er vigtig for vores trivsel. </a:t>
            </a:r>
          </a:p>
        </p:txBody>
      </p:sp>
      <p:sp>
        <p:nvSpPr>
          <p:cNvPr id="4" name="Pladsholder til slidenummer 3"/>
          <p:cNvSpPr>
            <a:spLocks noGrp="1"/>
          </p:cNvSpPr>
          <p:nvPr>
            <p:ph type="sldNum" sz="quarter" idx="5"/>
          </p:nvPr>
        </p:nvSpPr>
        <p:spPr/>
        <p:txBody>
          <a:bodyPr/>
          <a:lstStyle/>
          <a:p>
            <a:fld id="{B3A019F3-8596-4028-9847-CBD3A185B07A}" type="slidenum">
              <a:rPr lang="da-DK" smtClean="0"/>
              <a:pPr/>
              <a:t>7</a:t>
            </a:fld>
            <a:endParaRPr lang="da-DK"/>
          </a:p>
        </p:txBody>
      </p:sp>
    </p:spTree>
    <p:extLst>
      <p:ext uri="{BB962C8B-B14F-4D97-AF65-F5344CB8AC3E}">
        <p14:creationId xmlns:p14="http://schemas.microsoft.com/office/powerpoint/2010/main" val="1668838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Kroppens bremse er forskellige ting, der kan sørge for at vi får ro og hvile. Hvor speederen sørger for at vi kan være aktive, sørger bremsen for at vi kan falde til ro.</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Her er nogle eksempler på hvad der er restitution.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Kilder: Rikke </a:t>
            </a:r>
            <a:r>
              <a:rPr lang="da-DK" dirty="0" err="1"/>
              <a:t>Papsøe</a:t>
            </a:r>
            <a:r>
              <a:rPr lang="da-DK" dirty="0"/>
              <a:t>, Henrik Tinglef mfl. I podcasten.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Hvilke er vigtige for jer og hvad er muligt?</a:t>
            </a:r>
          </a:p>
          <a:p>
            <a:endParaRPr lang="da-DK" dirty="0"/>
          </a:p>
        </p:txBody>
      </p:sp>
      <p:sp>
        <p:nvSpPr>
          <p:cNvPr id="4" name="Pladsholder til slidenummer 3"/>
          <p:cNvSpPr>
            <a:spLocks noGrp="1"/>
          </p:cNvSpPr>
          <p:nvPr>
            <p:ph type="sldNum" sz="quarter" idx="5"/>
          </p:nvPr>
        </p:nvSpPr>
        <p:spPr/>
        <p:txBody>
          <a:bodyPr/>
          <a:lstStyle/>
          <a:p>
            <a:fld id="{B3A019F3-8596-4028-9847-CBD3A185B07A}" type="slidenum">
              <a:rPr lang="da-DK" smtClean="0"/>
              <a:pPr/>
              <a:t>8</a:t>
            </a:fld>
            <a:endParaRPr lang="da-DK"/>
          </a:p>
        </p:txBody>
      </p:sp>
    </p:spTree>
    <p:extLst>
      <p:ext uri="{BB962C8B-B14F-4D97-AF65-F5344CB8AC3E}">
        <p14:creationId xmlns:p14="http://schemas.microsoft.com/office/powerpoint/2010/main" val="3739869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Her er lidt Fun Facts: der skal ikke så meget til for at give hjernen restitution.</a:t>
            </a:r>
          </a:p>
          <a:p>
            <a:r>
              <a:rPr lang="da-DK" dirty="0"/>
              <a:t>Fx tre minutters pause, fokus på vejrtrækning eller gode relationer.</a:t>
            </a:r>
          </a:p>
          <a:p>
            <a:r>
              <a:rPr lang="da-DK" dirty="0"/>
              <a:t>Selvom det er fristende i en pause er det at kigge på en skærm ikke den bedste restitution, selvom det er en variation.</a:t>
            </a:r>
          </a:p>
          <a:p>
            <a:r>
              <a:rPr lang="da-DK" dirty="0"/>
              <a:t>Kilder: Rikke </a:t>
            </a:r>
            <a:r>
              <a:rPr lang="da-DK" dirty="0" err="1"/>
              <a:t>Papsøe</a:t>
            </a:r>
            <a:r>
              <a:rPr lang="da-DK" dirty="0"/>
              <a:t>, Henrik Tinglef mfl. I podcasten</a:t>
            </a:r>
          </a:p>
        </p:txBody>
      </p:sp>
      <p:sp>
        <p:nvSpPr>
          <p:cNvPr id="4" name="Pladsholder til slidenummer 3"/>
          <p:cNvSpPr>
            <a:spLocks noGrp="1"/>
          </p:cNvSpPr>
          <p:nvPr>
            <p:ph type="sldNum" sz="quarter" idx="5"/>
          </p:nvPr>
        </p:nvSpPr>
        <p:spPr/>
        <p:txBody>
          <a:bodyPr/>
          <a:lstStyle/>
          <a:p>
            <a:fld id="{B3A019F3-8596-4028-9847-CBD3A185B07A}" type="slidenum">
              <a:rPr lang="da-DK" smtClean="0"/>
              <a:pPr/>
              <a:t>9</a:t>
            </a:fld>
            <a:endParaRPr lang="da-DK"/>
          </a:p>
        </p:txBody>
      </p:sp>
    </p:spTree>
    <p:extLst>
      <p:ext uri="{BB962C8B-B14F-4D97-AF65-F5344CB8AC3E}">
        <p14:creationId xmlns:p14="http://schemas.microsoft.com/office/powerpoint/2010/main" val="11898422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D75204E4-A1F1-93F3-4B80-DDB925FB86D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13" y="0"/>
            <a:ext cx="12180173" cy="6858000"/>
          </a:xfrm>
          <a:prstGeom prst="rect">
            <a:avLst/>
          </a:prstGeom>
        </p:spPr>
      </p:pic>
    </p:spTree>
    <p:extLst>
      <p:ext uri="{BB962C8B-B14F-4D97-AF65-F5344CB8AC3E}">
        <p14:creationId xmlns:p14="http://schemas.microsoft.com/office/powerpoint/2010/main" val="3446046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dias">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C44737B1-D58C-205E-98E3-2CF1897B8677}"/>
              </a:ext>
            </a:extLst>
          </p:cNvPr>
          <p:cNvSpPr/>
          <p:nvPr userDrawn="1"/>
        </p:nvSpPr>
        <p:spPr>
          <a:xfrm>
            <a:off x="0" y="0"/>
            <a:ext cx="122166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 name="Billede 2">
            <a:extLst>
              <a:ext uri="{FF2B5EF4-FFF2-40B4-BE49-F238E27FC236}">
                <a16:creationId xmlns:a16="http://schemas.microsoft.com/office/drawing/2014/main" id="{CC07EC30-0A0D-1CE8-03FE-5010F86EFD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9392"/>
            <a:ext cx="12180173" cy="6858000"/>
          </a:xfrm>
          <a:prstGeom prst="rect">
            <a:avLst/>
          </a:prstGeom>
        </p:spPr>
      </p:pic>
    </p:spTree>
    <p:extLst>
      <p:ext uri="{BB962C8B-B14F-4D97-AF65-F5344CB8AC3E}">
        <p14:creationId xmlns:p14="http://schemas.microsoft.com/office/powerpoint/2010/main" val="249571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623392" y="1268760"/>
            <a:ext cx="10536600" cy="4824539"/>
          </a:xfrm>
        </p:spPr>
        <p:txBody>
          <a:bodyPr/>
          <a:lstStyle>
            <a:lvl1pPr marL="0" indent="0">
              <a:buFontTx/>
              <a:buNone/>
              <a:defRPr sz="2800">
                <a:latin typeface="Klavika Bold" panose="020B0806040000020004" pitchFamily="34" charset="0"/>
              </a:defRPr>
            </a:lvl1pPr>
            <a:lvl2pPr marL="457200" indent="0">
              <a:buFontTx/>
              <a:buNone/>
              <a:defRPr sz="2000">
                <a:latin typeface="Klavika Bold" panose="020B0806040000020004" pitchFamily="34" charset="0"/>
              </a:defRPr>
            </a:lvl2pPr>
            <a:lvl3pPr marL="914400" indent="0">
              <a:buFontTx/>
              <a:buNone/>
              <a:defRPr sz="1800">
                <a:latin typeface="Klavika Bold" panose="020B0806040000020004" pitchFamily="34" charset="0"/>
              </a:defRPr>
            </a:lvl3pPr>
            <a:lvl4pPr marL="1371600" indent="0">
              <a:buFontTx/>
              <a:buNone/>
              <a:defRPr sz="1600">
                <a:latin typeface="Klavika Bold" panose="020B0806040000020004" pitchFamily="34" charset="0"/>
              </a:defRPr>
            </a:lvl4pPr>
            <a:lvl5pPr marL="1828800" indent="0">
              <a:buFontTx/>
              <a:buNone/>
              <a:defRPr sz="1400">
                <a:latin typeface="Klavika Bold" panose="020B0806040000020004" pitchFamily="34" charset="0"/>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Titel 1"/>
          <p:cNvSpPr>
            <a:spLocks noGrp="1"/>
          </p:cNvSpPr>
          <p:nvPr>
            <p:ph type="title"/>
          </p:nvPr>
        </p:nvSpPr>
        <p:spPr>
          <a:xfrm>
            <a:off x="623392" y="332656"/>
            <a:ext cx="9577064" cy="790244"/>
          </a:xfrm>
        </p:spPr>
        <p:txBody>
          <a:bodyPr>
            <a:noAutofit/>
          </a:bodyPr>
          <a:lstStyle>
            <a:lvl1pPr algn="l">
              <a:defRPr sz="3600" b="0">
                <a:latin typeface="Klavika Bold" panose="020B0806040000020004" pitchFamily="34" charset="0"/>
              </a:defRPr>
            </a:lvl1pPr>
          </a:lstStyle>
          <a:p>
            <a:r>
              <a:rPr lang="da-DK" dirty="0"/>
              <a:t>Klik for at redigere titeltypografien i masteren</a:t>
            </a:r>
          </a:p>
        </p:txBody>
      </p:sp>
      <p:sp>
        <p:nvSpPr>
          <p:cNvPr id="2" name="Pladsholder til diasnummer 5">
            <a:extLst>
              <a:ext uri="{FF2B5EF4-FFF2-40B4-BE49-F238E27FC236}">
                <a16:creationId xmlns:a16="http://schemas.microsoft.com/office/drawing/2014/main" id="{C11E9B19-E8EF-C63E-B5F0-692704D42CC3}"/>
              </a:ext>
            </a:extLst>
          </p:cNvPr>
          <p:cNvSpPr>
            <a:spLocks noGrp="1"/>
          </p:cNvSpPr>
          <p:nvPr>
            <p:ph type="sldNum" sz="quarter" idx="4"/>
          </p:nvPr>
        </p:nvSpPr>
        <p:spPr>
          <a:xfrm>
            <a:off x="8737600" y="6453336"/>
            <a:ext cx="3335064" cy="288032"/>
          </a:xfrm>
          <a:prstGeom prst="rect">
            <a:avLst/>
          </a:prstGeom>
        </p:spPr>
        <p:txBody>
          <a:bodyPr vert="horz" lIns="91440" tIns="45720" rIns="91440" bIns="45720" rtlCol="0" anchor="ctr"/>
          <a:lstStyle>
            <a:lvl1pPr algn="r">
              <a:defRPr sz="1000">
                <a:solidFill>
                  <a:schemeClr val="tx1">
                    <a:tint val="75000"/>
                  </a:schemeClr>
                </a:solidFill>
                <a:latin typeface="Klavika Bold" panose="020B0806040000020004" pitchFamily="34" charset="0"/>
              </a:defRPr>
            </a:lvl1pPr>
          </a:lstStyle>
          <a:p>
            <a:fld id="{AB0A4E93-1DFA-4C6C-985A-F1AAF5826C31}" type="slidenum">
              <a:rPr lang="da-DK" smtClean="0"/>
              <a:pPr/>
              <a:t>‹nr.›</a:t>
            </a:fld>
            <a:endParaRPr lang="da-DK" dirty="0"/>
          </a:p>
        </p:txBody>
      </p:sp>
    </p:spTree>
    <p:extLst>
      <p:ext uri="{BB962C8B-B14F-4D97-AF65-F5344CB8AC3E}">
        <p14:creationId xmlns:p14="http://schemas.microsoft.com/office/powerpoint/2010/main" val="524415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C33C91-87CB-8862-1F8F-E52B7E198A96}"/>
              </a:ext>
            </a:extLst>
          </p:cNvPr>
          <p:cNvSpPr>
            <a:spLocks noGrp="1"/>
          </p:cNvSpPr>
          <p:nvPr>
            <p:ph type="title"/>
          </p:nvPr>
        </p:nvSpPr>
        <p:spPr/>
        <p:txBody>
          <a:bodyPr/>
          <a:lstStyle/>
          <a:p>
            <a:r>
              <a:rPr lang="da-DK" dirty="0"/>
              <a:t>Klik for at redigere titeltypografien i masteren</a:t>
            </a:r>
          </a:p>
        </p:txBody>
      </p:sp>
      <p:sp>
        <p:nvSpPr>
          <p:cNvPr id="3" name="Pladsholder til slidenummer 2">
            <a:extLst>
              <a:ext uri="{FF2B5EF4-FFF2-40B4-BE49-F238E27FC236}">
                <a16:creationId xmlns:a16="http://schemas.microsoft.com/office/drawing/2014/main" id="{8710F983-D04B-539F-2A5C-1A40DC476A29}"/>
              </a:ext>
            </a:extLst>
          </p:cNvPr>
          <p:cNvSpPr>
            <a:spLocks noGrp="1"/>
          </p:cNvSpPr>
          <p:nvPr>
            <p:ph type="sldNum" sz="quarter" idx="10"/>
          </p:nvPr>
        </p:nvSpPr>
        <p:spPr/>
        <p:txBody>
          <a:bodyPr/>
          <a:lstStyle/>
          <a:p>
            <a:fld id="{AB0A4E93-1DFA-4C6C-985A-F1AAF5826C31}" type="slidenum">
              <a:rPr lang="da-DK" smtClean="0"/>
              <a:pPr/>
              <a:t>‹nr.›</a:t>
            </a:fld>
            <a:endParaRPr lang="da-DK" dirty="0"/>
          </a:p>
        </p:txBody>
      </p:sp>
      <p:sp>
        <p:nvSpPr>
          <p:cNvPr id="5" name="Pladsholder til tekst 2">
            <a:extLst>
              <a:ext uri="{FF2B5EF4-FFF2-40B4-BE49-F238E27FC236}">
                <a16:creationId xmlns:a16="http://schemas.microsoft.com/office/drawing/2014/main" id="{0FA8349C-9DE6-455C-1DDA-E5225CACDADB}"/>
              </a:ext>
            </a:extLst>
          </p:cNvPr>
          <p:cNvSpPr>
            <a:spLocks noGrp="1"/>
          </p:cNvSpPr>
          <p:nvPr>
            <p:ph idx="1"/>
          </p:nvPr>
        </p:nvSpPr>
        <p:spPr>
          <a:xfrm>
            <a:off x="609600" y="1268761"/>
            <a:ext cx="10972800" cy="5184576"/>
          </a:xfrm>
          <a:prstGeom prst="rect">
            <a:avLst/>
          </a:prstGeom>
        </p:spPr>
        <p:txBody>
          <a:bodyPr vert="horz" lIns="91440" tIns="45720" rIns="91440" bIns="45720" rtlCol="0">
            <a:normAutofit/>
          </a:body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2957096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E9C25EF1-6422-9BEE-3091-C8C6DE79D1E6}"/>
              </a:ext>
            </a:extLst>
          </p:cNvPr>
          <p:cNvSpPr>
            <a:spLocks noGrp="1"/>
          </p:cNvSpPr>
          <p:nvPr>
            <p:ph type="sldNum" sz="quarter" idx="10"/>
          </p:nvPr>
        </p:nvSpPr>
        <p:spPr/>
        <p:txBody>
          <a:bodyPr/>
          <a:lstStyle/>
          <a:p>
            <a:fld id="{AB0A4E93-1DFA-4C6C-985A-F1AAF5826C31}" type="slidenum">
              <a:rPr lang="da-DK" smtClean="0"/>
              <a:pPr/>
              <a:t>‹nr.›</a:t>
            </a:fld>
            <a:endParaRPr lang="da-DK" dirty="0"/>
          </a:p>
        </p:txBody>
      </p:sp>
    </p:spTree>
    <p:extLst>
      <p:ext uri="{BB962C8B-B14F-4D97-AF65-F5344CB8AC3E}">
        <p14:creationId xmlns:p14="http://schemas.microsoft.com/office/powerpoint/2010/main" val="2873202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 pr. side">
    <p:spTree>
      <p:nvGrpSpPr>
        <p:cNvPr id="1" name=""/>
        <p:cNvGrpSpPr/>
        <p:nvPr/>
      </p:nvGrpSpPr>
      <p:grpSpPr>
        <a:xfrm>
          <a:off x="0" y="0"/>
          <a:ext cx="0" cy="0"/>
          <a:chOff x="0" y="0"/>
          <a:chExt cx="0" cy="0"/>
        </a:xfrm>
      </p:grpSpPr>
      <p:sp>
        <p:nvSpPr>
          <p:cNvPr id="8" name="Rectangle 11"/>
          <p:cNvSpPr>
            <a:spLocks noGrp="1"/>
          </p:cNvSpPr>
          <p:nvPr>
            <p:ph sz="quarter" idx="16" hasCustomPrompt="1"/>
          </p:nvPr>
        </p:nvSpPr>
        <p:spPr>
          <a:xfrm>
            <a:off x="439936" y="404664"/>
            <a:ext cx="10744629" cy="432048"/>
          </a:xfrm>
        </p:spPr>
        <p:txBody>
          <a:bodyPr>
            <a:normAutofit/>
          </a:bodyPr>
          <a:lstStyle>
            <a:lvl1pPr>
              <a:defRPr sz="2200" b="1" cap="all" baseline="0">
                <a:latin typeface="Candara" pitchFamily="34" charset="0"/>
              </a:defRPr>
            </a:lvl1pPr>
            <a:lvl2pPr>
              <a:defRPr sz="1200">
                <a:latin typeface="Candara" pitchFamily="34" charset="0"/>
              </a:defRPr>
            </a:lvl2pPr>
            <a:lvl3pPr>
              <a:defRPr sz="1200">
                <a:latin typeface="Candara" pitchFamily="34" charset="0"/>
              </a:defRPr>
            </a:lvl3pPr>
            <a:lvl4pPr>
              <a:defRPr sz="1200">
                <a:latin typeface="Candara" pitchFamily="34" charset="0"/>
              </a:defRPr>
            </a:lvl4pPr>
            <a:lvl5pPr>
              <a:defRPr sz="1200">
                <a:latin typeface="Candara" pitchFamily="34" charset="0"/>
              </a:defRPr>
            </a:lvl5pPr>
            <a:extLst/>
          </a:lstStyle>
          <a:p>
            <a:pPr lvl="0" eaLnBrk="1" latinLnBrk="0" hangingPunct="1"/>
            <a:r>
              <a:rPr lang="da-DK" dirty="0"/>
              <a:t>overskrift</a:t>
            </a:r>
            <a:endParaRPr dirty="0"/>
          </a:p>
        </p:txBody>
      </p:sp>
      <p:sp>
        <p:nvSpPr>
          <p:cNvPr id="11" name="Rectangle 11"/>
          <p:cNvSpPr>
            <a:spLocks noGrp="1"/>
          </p:cNvSpPr>
          <p:nvPr>
            <p:ph sz="quarter" idx="15" hasCustomPrompt="1"/>
          </p:nvPr>
        </p:nvSpPr>
        <p:spPr>
          <a:xfrm>
            <a:off x="431372" y="957712"/>
            <a:ext cx="10744629" cy="5135587"/>
          </a:xfrm>
        </p:spPr>
        <p:txBody>
          <a:bodyPr>
            <a:normAutofit/>
          </a:bodyPr>
          <a:lstStyle>
            <a:lvl1pPr marL="171450" indent="-171450">
              <a:buClr>
                <a:srgbClr val="EE802C"/>
              </a:buClr>
              <a:buFont typeface="Arial" pitchFamily="34" charset="0"/>
              <a:buChar char="•"/>
              <a:defRPr sz="1800">
                <a:latin typeface="Candara" pitchFamily="34" charset="0"/>
              </a:defRPr>
            </a:lvl1pPr>
            <a:lvl2pPr marL="742950" indent="-560388">
              <a:defRPr sz="1800">
                <a:solidFill>
                  <a:schemeClr val="tx1">
                    <a:lumMod val="50000"/>
                    <a:lumOff val="50000"/>
                  </a:schemeClr>
                </a:solidFill>
                <a:latin typeface="Candara" pitchFamily="34" charset="0"/>
              </a:defRPr>
            </a:lvl2pPr>
            <a:lvl3pPr>
              <a:defRPr sz="1200">
                <a:latin typeface="Candara" pitchFamily="34" charset="0"/>
              </a:defRPr>
            </a:lvl3pPr>
            <a:lvl4pPr>
              <a:defRPr sz="1200">
                <a:latin typeface="Candara" pitchFamily="34" charset="0"/>
              </a:defRPr>
            </a:lvl4pPr>
            <a:lvl5pPr>
              <a:defRPr sz="1200">
                <a:latin typeface="Candara" pitchFamily="34" charset="0"/>
              </a:defRPr>
            </a:lvl5pPr>
            <a:extLst/>
          </a:lstStyle>
          <a:p>
            <a:pPr lvl="0" eaLnBrk="1" latinLnBrk="0" hangingPunct="1"/>
            <a:r>
              <a:rPr lang="da-DK" dirty="0"/>
              <a:t>Første punkt</a:t>
            </a:r>
          </a:p>
          <a:p>
            <a:pPr lvl="1" eaLnBrk="1" latinLnBrk="0" hangingPunct="1"/>
            <a:r>
              <a:rPr lang="da-DK" dirty="0"/>
              <a:t>Niveau 2</a:t>
            </a:r>
          </a:p>
          <a:p>
            <a:pPr lvl="1" eaLnBrk="1" latinLnBrk="0" hangingPunct="1"/>
            <a:endParaRPr lang="da-DK" dirty="0"/>
          </a:p>
          <a:p>
            <a:pPr lvl="0" eaLnBrk="1" latinLnBrk="0" hangingPunct="1"/>
            <a:r>
              <a:rPr lang="da-DK" dirty="0"/>
              <a:t>Andet punkt</a:t>
            </a:r>
          </a:p>
          <a:p>
            <a:pPr lvl="0" eaLnBrk="1" latinLnBrk="0" hangingPunct="1"/>
            <a:r>
              <a:rPr lang="da-DK" dirty="0"/>
              <a:t>Tredje punkt</a:t>
            </a:r>
          </a:p>
          <a:p>
            <a:pPr lvl="0" eaLnBrk="1" latinLnBrk="0" hangingPunct="1"/>
            <a:r>
              <a:rPr lang="da-DK" dirty="0"/>
              <a:t>Fjerde punkt</a:t>
            </a:r>
          </a:p>
          <a:p>
            <a:pPr lvl="0" eaLnBrk="1" latinLnBrk="0" hangingPunct="1"/>
            <a:r>
              <a:rPr lang="da-DK" dirty="0"/>
              <a:t>Femte punkt</a:t>
            </a:r>
          </a:p>
          <a:p>
            <a:pPr lvl="0" eaLnBrk="1" latinLnBrk="0" hangingPunct="1"/>
            <a:endParaRPr lang="da-DK" dirty="0"/>
          </a:p>
          <a:p>
            <a:pPr lvl="0" eaLnBrk="1" latinLnBrk="0" hangingPunct="1"/>
            <a:endParaRPr lang="da-DK" dirty="0"/>
          </a:p>
        </p:txBody>
      </p:sp>
      <p:sp>
        <p:nvSpPr>
          <p:cNvPr id="15" name="Rectangle 6"/>
          <p:cNvSpPr>
            <a:spLocks noGrp="1"/>
          </p:cNvSpPr>
          <p:nvPr>
            <p:ph type="sldNum" sz="quarter" idx="4"/>
          </p:nvPr>
        </p:nvSpPr>
        <p:spPr>
          <a:xfrm>
            <a:off x="335360" y="6440085"/>
            <a:ext cx="1320800" cy="304800"/>
          </a:xfrm>
          <a:prstGeom prst="rect">
            <a:avLst/>
          </a:prstGeom>
        </p:spPr>
        <p:txBody>
          <a:bodyPr vert="horz" anchor="ctr"/>
          <a:lstStyle>
            <a:lvl1pPr algn="l" eaLnBrk="1" latinLnBrk="0" hangingPunct="1">
              <a:defRPr kumimoji="0" lang="da-DK" sz="1000"/>
            </a:lvl1pPr>
            <a:extLst/>
          </a:lstStyle>
          <a:p>
            <a:fld id="{256D3EEF-DE4E-429D-8EC4-DDC531AFF587}" type="slidenum">
              <a:rPr lang="da-DK" smtClean="0"/>
              <a:pPr/>
              <a:t>‹nr.›</a:t>
            </a:fld>
            <a:endParaRPr lang="da-DK" dirty="0"/>
          </a:p>
        </p:txBody>
      </p:sp>
      <p:sp>
        <p:nvSpPr>
          <p:cNvPr id="5" name="Rectangle 4"/>
          <p:cNvSpPr>
            <a:spLocks noGrp="1"/>
          </p:cNvSpPr>
          <p:nvPr>
            <p:ph type="dt" sz="half" idx="2"/>
          </p:nvPr>
        </p:nvSpPr>
        <p:spPr>
          <a:xfrm>
            <a:off x="10992546" y="-27384"/>
            <a:ext cx="1184071" cy="216024"/>
          </a:xfrm>
          <a:prstGeom prst="rect">
            <a:avLst/>
          </a:prstGeom>
        </p:spPr>
        <p:txBody>
          <a:bodyPr vert="horz"/>
          <a:lstStyle>
            <a:lvl1pPr algn="ctr" eaLnBrk="1" latinLnBrk="0" hangingPunct="1">
              <a:defRPr kumimoji="0" lang="da-DK" sz="800">
                <a:solidFill>
                  <a:schemeClr val="tx1">
                    <a:tint val="65000"/>
                  </a:schemeClr>
                </a:solidFill>
                <a:latin typeface="Candara" pitchFamily="34" charset="0"/>
              </a:defRPr>
            </a:lvl1pPr>
            <a:extLst/>
          </a:lstStyle>
          <a:p>
            <a:pPr algn="r"/>
            <a:fld id="{D9B6495F-7A5F-49B7-B2FB-01E93EF8A91F}" type="datetime1">
              <a:rPr lang="da-DK" smtClean="0"/>
              <a:pPr algn="r"/>
              <a:t>08.12.2022</a:t>
            </a:fld>
            <a:endParaRPr lang="da-DK"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373BFD7-12D0-9CB7-4226-B852E3BE054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913" y="27384"/>
            <a:ext cx="12180173" cy="6858000"/>
          </a:xfrm>
          <a:prstGeom prst="rect">
            <a:avLst/>
          </a:prstGeom>
        </p:spPr>
      </p:pic>
      <p:sp>
        <p:nvSpPr>
          <p:cNvPr id="2" name="Pladsholder til titel 1"/>
          <p:cNvSpPr>
            <a:spLocks noGrp="1"/>
          </p:cNvSpPr>
          <p:nvPr>
            <p:ph type="title"/>
          </p:nvPr>
        </p:nvSpPr>
        <p:spPr>
          <a:xfrm>
            <a:off x="609600" y="274638"/>
            <a:ext cx="10972800" cy="850106"/>
          </a:xfrm>
          <a:prstGeom prst="rect">
            <a:avLst/>
          </a:prstGeom>
        </p:spPr>
        <p:txBody>
          <a:bodyPr vert="horz" lIns="91440" tIns="45720" rIns="91440" bIns="45720" rtlCol="0" anchor="ctr">
            <a:noAutofit/>
          </a:bodyPr>
          <a:lstStyle/>
          <a:p>
            <a:r>
              <a:rPr lang="da-DK" dirty="0"/>
              <a:t>Klik for at redigere titeltypografi i masteren</a:t>
            </a:r>
          </a:p>
        </p:txBody>
      </p:sp>
      <p:sp>
        <p:nvSpPr>
          <p:cNvPr id="3" name="Pladsholder til tekst 2"/>
          <p:cNvSpPr>
            <a:spLocks noGrp="1"/>
          </p:cNvSpPr>
          <p:nvPr>
            <p:ph type="body" idx="1"/>
          </p:nvPr>
        </p:nvSpPr>
        <p:spPr>
          <a:xfrm>
            <a:off x="609600" y="1268761"/>
            <a:ext cx="10972800" cy="5184576"/>
          </a:xfrm>
          <a:prstGeom prst="rect">
            <a:avLst/>
          </a:prstGeom>
        </p:spPr>
        <p:txBody>
          <a:bodyPr vert="horz" lIns="91440" tIns="45720" rIns="91440" bIns="45720" rtlCol="0">
            <a:normAutofit/>
          </a:body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iasnummer 5"/>
          <p:cNvSpPr>
            <a:spLocks noGrp="1"/>
          </p:cNvSpPr>
          <p:nvPr>
            <p:ph type="sldNum" sz="quarter" idx="4"/>
          </p:nvPr>
        </p:nvSpPr>
        <p:spPr>
          <a:xfrm>
            <a:off x="8737600" y="6453336"/>
            <a:ext cx="3335064" cy="288032"/>
          </a:xfrm>
          <a:prstGeom prst="rect">
            <a:avLst/>
          </a:prstGeom>
        </p:spPr>
        <p:txBody>
          <a:bodyPr vert="horz" lIns="91440" tIns="45720" rIns="91440" bIns="45720" rtlCol="0" anchor="ctr"/>
          <a:lstStyle>
            <a:lvl1pPr algn="r">
              <a:defRPr sz="1000">
                <a:solidFill>
                  <a:schemeClr val="tx1">
                    <a:tint val="75000"/>
                  </a:schemeClr>
                </a:solidFill>
                <a:latin typeface="Klavika Bold" panose="020B0806040000020004" pitchFamily="34" charset="0"/>
              </a:defRPr>
            </a:lvl1pPr>
          </a:lstStyle>
          <a:p>
            <a:fld id="{AB0A4E93-1DFA-4C6C-985A-F1AAF5826C31}" type="slidenum">
              <a:rPr lang="da-DK" smtClean="0"/>
              <a:pPr/>
              <a:t>‹nr.›</a:t>
            </a:fld>
            <a:endParaRPr lang="da-DK" dirty="0"/>
          </a:p>
        </p:txBody>
      </p:sp>
      <p:pic>
        <p:nvPicPr>
          <p:cNvPr id="8" name="Billede 7">
            <a:extLst>
              <a:ext uri="{FF2B5EF4-FFF2-40B4-BE49-F238E27FC236}">
                <a16:creationId xmlns:a16="http://schemas.microsoft.com/office/drawing/2014/main" id="{8177722A-6774-85EE-29D7-FE3A9DB6C09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632504" y="169007"/>
            <a:ext cx="1392155" cy="307665"/>
          </a:xfrm>
          <a:prstGeom prst="rect">
            <a:avLst/>
          </a:prstGeom>
        </p:spPr>
      </p:pic>
    </p:spTree>
    <p:extLst>
      <p:ext uri="{BB962C8B-B14F-4D97-AF65-F5344CB8AC3E}">
        <p14:creationId xmlns:p14="http://schemas.microsoft.com/office/powerpoint/2010/main" val="2315192966"/>
      </p:ext>
    </p:extLst>
  </p:cSld>
  <p:clrMap bg1="lt1" tx1="dk1" bg2="lt2" tx2="dk2" accent1="accent1" accent2="accent2" accent3="accent3" accent4="accent4" accent5="accent5" accent6="accent6" hlink="hlink" folHlink="folHlink"/>
  <p:sldLayoutIdLst>
    <p:sldLayoutId id="2147483660" r:id="rId1"/>
    <p:sldLayoutId id="2147483665" r:id="rId2"/>
    <p:sldLayoutId id="2147483671" r:id="rId3"/>
    <p:sldLayoutId id="2147483670" r:id="rId4"/>
    <p:sldLayoutId id="2147483661" r:id="rId5"/>
  </p:sldLayoutIdLst>
  <p:hf sldNum="0" hdr="0" ftr="0" dt="0"/>
  <p:txStyles>
    <p:titleStyle>
      <a:lvl1pPr algn="l" defTabSz="914400" rtl="0" eaLnBrk="1" latinLnBrk="0" hangingPunct="1">
        <a:spcBef>
          <a:spcPct val="0"/>
        </a:spcBef>
        <a:buNone/>
        <a:defRPr sz="3600" kern="1200">
          <a:solidFill>
            <a:schemeClr val="tx1"/>
          </a:solidFill>
          <a:latin typeface="Klavika Bold" panose="020B08060400000200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Klavika Bold" panose="020B0806040000020004"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Klavika Bold" panose="020B08060400000200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Klavika "/>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Klavika Bold" panose="020B0806040000020004"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Klavika Bold" panose="020B08060400000200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Grp="1"/>
          </p:cNvSpPr>
          <p:nvPr>
            <p:ph type="body" idx="1"/>
          </p:nvPr>
        </p:nvSpPr>
        <p:spPr>
          <a:xfrm>
            <a:off x="432000" y="936000"/>
            <a:ext cx="10769600" cy="5184576"/>
          </a:xfrm>
          <a:prstGeom prst="rect">
            <a:avLst/>
          </a:prstGeom>
        </p:spPr>
        <p:txBody>
          <a:bodyPr vert="horz">
            <a:normAutofit/>
          </a:bodyPr>
          <a:lstStyle/>
          <a:p>
            <a:pPr lvl="0" eaLnBrk="1" latinLnBrk="0" hangingPunct="1"/>
            <a:r>
              <a:rPr kumimoji="0" lang="da-DK" dirty="0"/>
              <a:t>Klik for at redigere i master</a:t>
            </a:r>
          </a:p>
          <a:p>
            <a:pPr lvl="1" eaLnBrk="1" latinLnBrk="0" hangingPunct="1"/>
            <a:r>
              <a:rPr kumimoji="0" lang="da-DK" dirty="0"/>
              <a:t>Andet niveau</a:t>
            </a:r>
          </a:p>
        </p:txBody>
      </p:sp>
      <p:sp>
        <p:nvSpPr>
          <p:cNvPr id="12" name="Rectangle 4"/>
          <p:cNvSpPr>
            <a:spLocks noGrp="1"/>
          </p:cNvSpPr>
          <p:nvPr>
            <p:ph type="dt" sz="half" idx="2"/>
          </p:nvPr>
        </p:nvSpPr>
        <p:spPr>
          <a:xfrm>
            <a:off x="10992546" y="-27384"/>
            <a:ext cx="1184071" cy="216024"/>
          </a:xfrm>
          <a:prstGeom prst="rect">
            <a:avLst/>
          </a:prstGeom>
        </p:spPr>
        <p:txBody>
          <a:bodyPr vert="horz"/>
          <a:lstStyle>
            <a:lvl1pPr algn="ctr" eaLnBrk="1" latinLnBrk="0" hangingPunct="1">
              <a:defRPr kumimoji="0" lang="da-DK" sz="800">
                <a:solidFill>
                  <a:schemeClr val="tx1">
                    <a:tint val="65000"/>
                  </a:schemeClr>
                </a:solidFill>
                <a:latin typeface="Candara" pitchFamily="34" charset="0"/>
              </a:defRPr>
            </a:lvl1pPr>
            <a:extLst/>
          </a:lstStyle>
          <a:p>
            <a:pPr algn="r"/>
            <a:fld id="{D9B6495F-7A5F-49B7-B2FB-01E93EF8A91F}" type="datetime1">
              <a:rPr lang="da-DK" smtClean="0"/>
              <a:pPr algn="r"/>
              <a:t>08.12.2022</a:t>
            </a:fld>
            <a:endParaRPr lang="da-DK" dirty="0"/>
          </a:p>
        </p:txBody>
      </p:sp>
      <p:sp>
        <p:nvSpPr>
          <p:cNvPr id="11" name="Rektangel 10"/>
          <p:cNvSpPr/>
          <p:nvPr userDrawn="1"/>
        </p:nvSpPr>
        <p:spPr>
          <a:xfrm>
            <a:off x="0" y="0"/>
            <a:ext cx="107504" cy="6093296"/>
          </a:xfrm>
          <a:prstGeom prst="rect">
            <a:avLst/>
          </a:prstGeom>
          <a:solidFill>
            <a:srgbClr val="EE8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Rektangel 13"/>
          <p:cNvSpPr/>
          <p:nvPr userDrawn="1"/>
        </p:nvSpPr>
        <p:spPr>
          <a:xfrm rot="5400000">
            <a:off x="1093367" y="-1026248"/>
            <a:ext cx="107504" cy="2160000"/>
          </a:xfrm>
          <a:prstGeom prst="rect">
            <a:avLst/>
          </a:prstGeom>
          <a:solidFill>
            <a:srgbClr val="EE8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Rectangle 10"/>
          <p:cNvSpPr/>
          <p:nvPr userDrawn="1"/>
        </p:nvSpPr>
        <p:spPr>
          <a:xfrm>
            <a:off x="12082747" y="913263"/>
            <a:ext cx="108000" cy="594928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da-DK"/>
          </a:p>
        </p:txBody>
      </p:sp>
      <p:sp>
        <p:nvSpPr>
          <p:cNvPr id="16" name="Rektangel 15"/>
          <p:cNvSpPr/>
          <p:nvPr userDrawn="1"/>
        </p:nvSpPr>
        <p:spPr>
          <a:xfrm rot="5400000">
            <a:off x="10951912" y="5728791"/>
            <a:ext cx="107504" cy="21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8" name="ContosoLogo.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43664" y="6021288"/>
            <a:ext cx="1712976" cy="53103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54" r:id="rId1"/>
  </p:sldLayoutIdLst>
  <p:hf hdr="0" ftr="0"/>
  <p:txStyles>
    <p:titleStyle>
      <a:lvl1pPr algn="l" rtl="0" eaLnBrk="1" latinLnBrk="0" hangingPunct="1">
        <a:spcBef>
          <a:spcPct val="0"/>
        </a:spcBef>
        <a:buNone/>
        <a:defRPr kumimoji="0" lang="da-DK" sz="2400" b="0" cap="small" spc="0" baseline="0">
          <a:solidFill>
            <a:schemeClr val="bg1"/>
          </a:solidFill>
          <a:latin typeface="Candara" pitchFamily="34" charset="0"/>
          <a:ea typeface="+mj-ea"/>
          <a:cs typeface="+mj-cs"/>
        </a:defRPr>
      </a:lvl1pPr>
      <a:extLst/>
    </p:titleStyle>
    <p:bodyStyle>
      <a:lvl1pPr marL="0" marR="0" indent="0" algn="l" rtl="0" eaLnBrk="1" latinLnBrk="0" hangingPunct="1">
        <a:spcBef>
          <a:spcPct val="20000"/>
        </a:spcBef>
        <a:buFontTx/>
        <a:buNone/>
        <a:defRPr kumimoji="0" lang="da-DK" sz="1800">
          <a:solidFill>
            <a:schemeClr val="tx1"/>
          </a:solidFill>
          <a:latin typeface="Candara" pitchFamily="34" charset="0"/>
          <a:ea typeface="+mn-ea"/>
          <a:cs typeface="+mn-cs"/>
        </a:defRPr>
      </a:lvl1pPr>
      <a:lvl2pPr marL="742950" indent="-742950" algn="l" rtl="0" eaLnBrk="1" latinLnBrk="0" hangingPunct="1">
        <a:spcBef>
          <a:spcPct val="20000"/>
        </a:spcBef>
        <a:buFontTx/>
        <a:buNone/>
        <a:defRPr kumimoji="0" lang="da-DK" sz="1800" baseline="0">
          <a:solidFill>
            <a:schemeClr val="bg1">
              <a:lumMod val="50000"/>
            </a:schemeClr>
          </a:solidFill>
          <a:latin typeface="Candara" pitchFamily="34" charset="0"/>
          <a:ea typeface="+mn-ea"/>
          <a:cs typeface="+mn-cs"/>
        </a:defRPr>
      </a:lvl2pPr>
      <a:lvl3pPr marL="1143000" indent="-228600" algn="l" rtl="0" eaLnBrk="1" latinLnBrk="0" hangingPunct="1">
        <a:spcBef>
          <a:spcPct val="20000"/>
        </a:spcBef>
        <a:buFontTx/>
        <a:buNone/>
        <a:defRPr kumimoji="0" lang="da-DK" sz="1800">
          <a:solidFill>
            <a:schemeClr val="tx1"/>
          </a:solidFill>
          <a:latin typeface="Candara" pitchFamily="34" charset="0"/>
          <a:ea typeface="+mn-ea"/>
          <a:cs typeface="+mn-cs"/>
        </a:defRPr>
      </a:lvl3pPr>
      <a:lvl4pPr marL="1600200" indent="-228600" algn="l" rtl="0" eaLnBrk="1" latinLnBrk="0" hangingPunct="1">
        <a:spcBef>
          <a:spcPct val="20000"/>
        </a:spcBef>
        <a:buFontTx/>
        <a:buNone/>
        <a:defRPr kumimoji="0" lang="da-DK" sz="1800">
          <a:solidFill>
            <a:schemeClr val="tx1"/>
          </a:solidFill>
          <a:latin typeface="Candara" pitchFamily="34" charset="0"/>
          <a:ea typeface="+mn-ea"/>
          <a:cs typeface="+mn-cs"/>
        </a:defRPr>
      </a:lvl4pPr>
      <a:lvl5pPr marL="2057400" indent="-228600" algn="l" rtl="0" eaLnBrk="1" latinLnBrk="0" hangingPunct="1">
        <a:spcBef>
          <a:spcPct val="20000"/>
        </a:spcBef>
        <a:buFontTx/>
        <a:buNone/>
        <a:defRPr kumimoji="0" lang="da-DK" sz="1800">
          <a:solidFill>
            <a:schemeClr val="tx1"/>
          </a:solidFill>
          <a:latin typeface="Candara" pitchFamily="34" charset="0"/>
          <a:ea typeface="+mn-ea"/>
          <a:cs typeface="+mn-cs"/>
        </a:defRPr>
      </a:lvl5pPr>
      <a:lvl6pPr marL="2514600" indent="-228600" algn="l" rtl="0" eaLnBrk="1" latinLnBrk="0" hangingPunct="1">
        <a:spcBef>
          <a:spcPct val="20000"/>
        </a:spcBef>
        <a:buChar char="•"/>
        <a:defRPr kumimoji="0" lang="da-DK" sz="2000">
          <a:solidFill>
            <a:schemeClr val="tx1"/>
          </a:solidFill>
          <a:latin typeface="+mn-lt"/>
          <a:ea typeface="+mn-ea"/>
          <a:cs typeface="+mn-cs"/>
        </a:defRPr>
      </a:lvl6pPr>
      <a:lvl7pPr marL="2971800" indent="-228600" algn="l" rtl="0" eaLnBrk="1" latinLnBrk="0" hangingPunct="1">
        <a:spcBef>
          <a:spcPct val="20000"/>
        </a:spcBef>
        <a:buChar char="•"/>
        <a:defRPr kumimoji="0" lang="da-DK" sz="2000">
          <a:solidFill>
            <a:schemeClr val="tx1"/>
          </a:solidFill>
          <a:latin typeface="+mn-lt"/>
          <a:ea typeface="+mn-ea"/>
          <a:cs typeface="+mn-cs"/>
        </a:defRPr>
      </a:lvl7pPr>
      <a:lvl8pPr marL="3429000" indent="-228600" algn="l" rtl="0" eaLnBrk="1" latinLnBrk="0" hangingPunct="1">
        <a:spcBef>
          <a:spcPct val="20000"/>
        </a:spcBef>
        <a:buChar char="•"/>
        <a:defRPr kumimoji="0" lang="da-DK" sz="2000">
          <a:solidFill>
            <a:schemeClr val="tx1"/>
          </a:solidFill>
          <a:latin typeface="+mn-lt"/>
          <a:ea typeface="+mn-ea"/>
          <a:cs typeface="+mn-cs"/>
        </a:defRPr>
      </a:lvl8pPr>
      <a:lvl9pPr marL="3886200" indent="-228600" algn="l" rtl="0" eaLnBrk="1" latinLnBrk="0" hangingPunct="1">
        <a:spcBef>
          <a:spcPct val="20000"/>
        </a:spcBef>
        <a:buChar char="•"/>
        <a:defRPr kumimoji="0" lang="da-DK" sz="2000">
          <a:solidFill>
            <a:schemeClr val="tx1"/>
          </a:solidFill>
          <a:latin typeface="+mn-lt"/>
          <a:ea typeface="+mn-ea"/>
          <a:cs typeface="+mn-cs"/>
        </a:defRPr>
      </a:lvl9pPr>
      <a:extLst/>
    </p:bodyStyle>
    <p:otherStyle>
      <a:lvl1pPr marL="0" algn="l" rtl="0" eaLnBrk="1" latinLnBrk="0" hangingPunct="1">
        <a:defRPr kumimoji="0" lang="da-DK">
          <a:solidFill>
            <a:schemeClr val="tx1"/>
          </a:solidFill>
          <a:latin typeface="+mn-lt"/>
          <a:ea typeface="+mn-ea"/>
          <a:cs typeface="+mn-cs"/>
        </a:defRPr>
      </a:lvl1pPr>
      <a:lvl2pPr marL="457200" algn="l" rtl="0" eaLnBrk="1" latinLnBrk="0" hangingPunct="1">
        <a:defRPr kumimoji="0" lang="da-DK">
          <a:solidFill>
            <a:schemeClr val="tx1"/>
          </a:solidFill>
          <a:latin typeface="+mn-lt"/>
          <a:ea typeface="+mn-ea"/>
          <a:cs typeface="+mn-cs"/>
        </a:defRPr>
      </a:lvl2pPr>
      <a:lvl3pPr marL="914400" algn="l" rtl="0" eaLnBrk="1" latinLnBrk="0" hangingPunct="1">
        <a:defRPr kumimoji="0" lang="da-DK">
          <a:solidFill>
            <a:schemeClr val="tx1"/>
          </a:solidFill>
          <a:latin typeface="+mn-lt"/>
          <a:ea typeface="+mn-ea"/>
          <a:cs typeface="+mn-cs"/>
        </a:defRPr>
      </a:lvl3pPr>
      <a:lvl4pPr marL="1371600" algn="l" rtl="0" eaLnBrk="1" latinLnBrk="0" hangingPunct="1">
        <a:defRPr kumimoji="0" lang="da-DK">
          <a:solidFill>
            <a:schemeClr val="tx1"/>
          </a:solidFill>
          <a:latin typeface="+mn-lt"/>
          <a:ea typeface="+mn-ea"/>
          <a:cs typeface="+mn-cs"/>
        </a:defRPr>
      </a:lvl4pPr>
      <a:lvl5pPr marL="1828800" algn="l" rtl="0" eaLnBrk="1" latinLnBrk="0" hangingPunct="1">
        <a:defRPr kumimoji="0" lang="da-DK">
          <a:solidFill>
            <a:schemeClr val="tx1"/>
          </a:solidFill>
          <a:latin typeface="+mn-lt"/>
          <a:ea typeface="+mn-ea"/>
          <a:cs typeface="+mn-cs"/>
        </a:defRPr>
      </a:lvl5pPr>
      <a:lvl6pPr marL="2286000" algn="l" rtl="0" eaLnBrk="1" latinLnBrk="0" hangingPunct="1">
        <a:defRPr kumimoji="0" lang="da-DK">
          <a:solidFill>
            <a:schemeClr val="tx1"/>
          </a:solidFill>
          <a:latin typeface="+mn-lt"/>
          <a:ea typeface="+mn-ea"/>
          <a:cs typeface="+mn-cs"/>
        </a:defRPr>
      </a:lvl6pPr>
      <a:lvl7pPr marL="2743200" algn="l" rtl="0" eaLnBrk="1" latinLnBrk="0" hangingPunct="1">
        <a:defRPr kumimoji="0" lang="da-DK">
          <a:solidFill>
            <a:schemeClr val="tx1"/>
          </a:solidFill>
          <a:latin typeface="+mn-lt"/>
          <a:ea typeface="+mn-ea"/>
          <a:cs typeface="+mn-cs"/>
        </a:defRPr>
      </a:lvl7pPr>
      <a:lvl8pPr marL="3200400" algn="l" rtl="0" eaLnBrk="1" latinLnBrk="0" hangingPunct="1">
        <a:defRPr kumimoji="0" lang="da-DK">
          <a:solidFill>
            <a:schemeClr val="tx1"/>
          </a:solidFill>
          <a:latin typeface="+mn-lt"/>
          <a:ea typeface="+mn-ea"/>
          <a:cs typeface="+mn-cs"/>
        </a:defRPr>
      </a:lvl8pPr>
      <a:lvl9pPr marL="3657600" algn="l" rtl="0" eaLnBrk="1" latinLnBrk="0" hangingPunct="1">
        <a:defRPr kumimoji="0" lang="da-DK">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ke@bfa.d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arbejdsmiljoweb.dk/trivsel/stress/pauser/restituhvafornoget"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hyperlink" Target="mailto:lke@bfa.dk"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8.png"/><Relationship Id="rId18" Type="http://schemas.openxmlformats.org/officeDocument/2006/relationships/image" Target="../media/image43.png"/><Relationship Id="rId26" Type="http://schemas.openxmlformats.org/officeDocument/2006/relationships/image" Target="../media/image50.png"/><Relationship Id="rId3" Type="http://schemas.openxmlformats.org/officeDocument/2006/relationships/image" Target="../media/image29.png"/><Relationship Id="rId21" Type="http://schemas.openxmlformats.org/officeDocument/2006/relationships/image" Target="../media/image46.png"/><Relationship Id="rId7" Type="http://schemas.openxmlformats.org/officeDocument/2006/relationships/image" Target="../media/image33.png"/><Relationship Id="rId12" Type="http://schemas.openxmlformats.org/officeDocument/2006/relationships/image" Target="../media/image27.png"/><Relationship Id="rId17" Type="http://schemas.openxmlformats.org/officeDocument/2006/relationships/image" Target="../media/image42.png"/><Relationship Id="rId25" Type="http://schemas.openxmlformats.org/officeDocument/2006/relationships/image" Target="../media/image49.png"/><Relationship Id="rId2" Type="http://schemas.openxmlformats.org/officeDocument/2006/relationships/image" Target="../media/image28.png"/><Relationship Id="rId16" Type="http://schemas.openxmlformats.org/officeDocument/2006/relationships/image" Target="../media/image41.png"/><Relationship Id="rId20" Type="http://schemas.openxmlformats.org/officeDocument/2006/relationships/image" Target="../media/image45.png"/><Relationship Id="rId29" Type="http://schemas.openxmlformats.org/officeDocument/2006/relationships/image" Target="../media/image53.png"/><Relationship Id="rId1" Type="http://schemas.openxmlformats.org/officeDocument/2006/relationships/slideLayout" Target="../slideLayouts/slideLayout3.xml"/><Relationship Id="rId6" Type="http://schemas.openxmlformats.org/officeDocument/2006/relationships/image" Target="../media/image32.png"/><Relationship Id="rId11" Type="http://schemas.openxmlformats.org/officeDocument/2006/relationships/image" Target="../media/image37.png"/><Relationship Id="rId24" Type="http://schemas.openxmlformats.org/officeDocument/2006/relationships/image" Target="../media/image48.png"/><Relationship Id="rId5" Type="http://schemas.openxmlformats.org/officeDocument/2006/relationships/image" Target="../media/image31.png"/><Relationship Id="rId15" Type="http://schemas.openxmlformats.org/officeDocument/2006/relationships/image" Target="../media/image40.png"/><Relationship Id="rId23" Type="http://schemas.openxmlformats.org/officeDocument/2006/relationships/image" Target="../media/image25.png"/><Relationship Id="rId28" Type="http://schemas.openxmlformats.org/officeDocument/2006/relationships/image" Target="../media/image52.png"/><Relationship Id="rId10" Type="http://schemas.openxmlformats.org/officeDocument/2006/relationships/image" Target="../media/image36.png"/><Relationship Id="rId19" Type="http://schemas.openxmlformats.org/officeDocument/2006/relationships/image" Target="../media/image44.png"/><Relationship Id="rId31" Type="http://schemas.openxmlformats.org/officeDocument/2006/relationships/image" Target="../media/image55.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39.png"/><Relationship Id="rId22" Type="http://schemas.openxmlformats.org/officeDocument/2006/relationships/image" Target="../media/image47.png"/><Relationship Id="rId27" Type="http://schemas.openxmlformats.org/officeDocument/2006/relationships/image" Target="../media/image51.png"/><Relationship Id="rId30"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22.png"/><Relationship Id="rId18" Type="http://schemas.openxmlformats.org/officeDocument/2006/relationships/image" Target="../media/image66.png"/><Relationship Id="rId3" Type="http://schemas.openxmlformats.org/officeDocument/2006/relationships/image" Target="../media/image13.png"/><Relationship Id="rId21" Type="http://schemas.openxmlformats.org/officeDocument/2006/relationships/image" Target="../media/image69.png"/><Relationship Id="rId7" Type="http://schemas.openxmlformats.org/officeDocument/2006/relationships/image" Target="../media/image9.png"/><Relationship Id="rId12" Type="http://schemas.openxmlformats.org/officeDocument/2006/relationships/image" Target="../media/image62.png"/><Relationship Id="rId17" Type="http://schemas.openxmlformats.org/officeDocument/2006/relationships/image" Target="../media/image65.png"/><Relationship Id="rId25" Type="http://schemas.openxmlformats.org/officeDocument/2006/relationships/image" Target="../media/image23.png"/><Relationship Id="rId2" Type="http://schemas.openxmlformats.org/officeDocument/2006/relationships/image" Target="../media/image26.png"/><Relationship Id="rId16" Type="http://schemas.openxmlformats.org/officeDocument/2006/relationships/image" Target="../media/image12.png"/><Relationship Id="rId20" Type="http://schemas.openxmlformats.org/officeDocument/2006/relationships/image" Target="../media/image68.png"/><Relationship Id="rId1" Type="http://schemas.openxmlformats.org/officeDocument/2006/relationships/slideLayout" Target="../slideLayouts/slideLayout3.xml"/><Relationship Id="rId6" Type="http://schemas.openxmlformats.org/officeDocument/2006/relationships/image" Target="../media/image58.png"/><Relationship Id="rId11" Type="http://schemas.openxmlformats.org/officeDocument/2006/relationships/image" Target="../media/image61.png"/><Relationship Id="rId24" Type="http://schemas.openxmlformats.org/officeDocument/2006/relationships/image" Target="../media/image72.png"/><Relationship Id="rId5" Type="http://schemas.openxmlformats.org/officeDocument/2006/relationships/image" Target="../media/image57.png"/><Relationship Id="rId15" Type="http://schemas.openxmlformats.org/officeDocument/2006/relationships/image" Target="../media/image64.png"/><Relationship Id="rId23" Type="http://schemas.openxmlformats.org/officeDocument/2006/relationships/image" Target="../media/image71.png"/><Relationship Id="rId10" Type="http://schemas.openxmlformats.org/officeDocument/2006/relationships/image" Target="../media/image60.png"/><Relationship Id="rId19" Type="http://schemas.openxmlformats.org/officeDocument/2006/relationships/image" Target="../media/image67.png"/><Relationship Id="rId4" Type="http://schemas.openxmlformats.org/officeDocument/2006/relationships/image" Target="../media/image56.png"/><Relationship Id="rId9" Type="http://schemas.openxmlformats.org/officeDocument/2006/relationships/image" Target="../media/image19.png"/><Relationship Id="rId14" Type="http://schemas.openxmlformats.org/officeDocument/2006/relationships/image" Target="../media/image63.png"/><Relationship Id="rId22" Type="http://schemas.openxmlformats.org/officeDocument/2006/relationships/image" Target="../media/image7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arbejdsmiljoweb.dk/om_arbejdsmiljoweb/podcast/restituhvafornoget/alle-episoder/episode-3-hjernen-paa-overarbejd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arbejdsmiljoweb.dk/om_arbejdsmiljoweb/podcast/restituhvafornoget/alle-episoder/episode-3-hjernen-paa-overarbejd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hyperlink" Target="https://www.arbejdsmiljoweb.dk/om_arbejdsmiljoweb/podcast/restituhvafornoget/alle-episoder/episode-6-pauser-og-faellestid-paa-skemaet" TargetMode="External"/><Relationship Id="rId13" Type="http://schemas.openxmlformats.org/officeDocument/2006/relationships/hyperlink" Target="https://www.arbejdsmiljoweb.dk/om_arbejdsmiljoweb/podcast/restituhvafornoget/alle-episoder/episode-11-det-graenseloese-arbejde" TargetMode="External"/><Relationship Id="rId3" Type="http://schemas.openxmlformats.org/officeDocument/2006/relationships/hyperlink" Target="https://www.arbejdsmiljoweb.dk/om_arbejdsmiljoweb/podcast/restituhvafornoget/alle-episoder/episode-1-pausens-anatomi" TargetMode="External"/><Relationship Id="rId7" Type="http://schemas.openxmlformats.org/officeDocument/2006/relationships/hyperlink" Target="https://www.arbejdsmiljoweb.dk/om_arbejdsmiljoweb/podcast/restituhvafornoget/alle-episoder/episode-5-digital-forurening" TargetMode="External"/><Relationship Id="rId12" Type="http://schemas.openxmlformats.org/officeDocument/2006/relationships/hyperlink" Target="https://www.arbejdsmiljoweb.dk/om_arbejdsmiljoweb/podcast/restituhvafornoget/alle-episoder/episode-10-den-prioriterede-pause"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www.arbejdsmiljoweb.dk/om_arbejdsmiljoweb/podcast/restituhvafornoget/alle-episoder/episode-4-de-individuelle-pausebehov" TargetMode="External"/><Relationship Id="rId11" Type="http://schemas.openxmlformats.org/officeDocument/2006/relationships/hyperlink" Target="https://www.arbejdsmiljoweb.dk/om_arbejdsmiljoweb/podcast/restituhvafornoget/alle-episoder/episode-9-et-evolutionaert-mismatch" TargetMode="External"/><Relationship Id="rId5" Type="http://schemas.openxmlformats.org/officeDocument/2006/relationships/hyperlink" Target="https://www.arbejdsmiljoweb.dk/om_arbejdsmiljoweb/podcast/restituhvafornoget/alle-episoder/episode-3-hjernen-paa-overarbejde" TargetMode="External"/><Relationship Id="rId10" Type="http://schemas.openxmlformats.org/officeDocument/2006/relationships/hyperlink" Target="https://www.arbejdsmiljoweb.dk/om_arbejdsmiljoweb/podcast/restituhvafornoget/alle-episoder/episode-8-en-pausekultur-under-udvikling" TargetMode="External"/><Relationship Id="rId4" Type="http://schemas.openxmlformats.org/officeDocument/2006/relationships/hyperlink" Target="https://www.arbejdsmiljoweb.dk/om_arbejdsmiljoweb/podcast/restituhvafornoget/alle-episoder/episode-2-frokostbussen-og-de-faelles-pauser" TargetMode="External"/><Relationship Id="rId9" Type="http://schemas.openxmlformats.org/officeDocument/2006/relationships/hyperlink" Target="https://www.arbejdsmiljoweb.dk/om_arbejdsmiljoweb/podcast/restituhvafornoget/alle-episoder/episode-7-arbejdstid-restitution-og-helbred" TargetMode="External"/><Relationship Id="rId1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7">
            <a:extLst>
              <a:ext uri="{FF2B5EF4-FFF2-40B4-BE49-F238E27FC236}">
                <a16:creationId xmlns:a16="http://schemas.microsoft.com/office/drawing/2014/main" id="{AC91BDCF-B1B8-2475-DD5B-A28D7D9186DE}"/>
              </a:ext>
            </a:extLst>
          </p:cNvPr>
          <p:cNvSpPr txBox="1">
            <a:spLocks/>
          </p:cNvSpPr>
          <p:nvPr/>
        </p:nvSpPr>
        <p:spPr>
          <a:xfrm>
            <a:off x="623392" y="764704"/>
            <a:ext cx="9793088" cy="1296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Klavika Bold" panose="020B0806040000020004"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Klavika Bold" panose="020B08060400000200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Klavika "/>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Klavika Bold" panose="020B0806040000020004"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Klavika Bold" panose="020B08060400000200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7200" dirty="0">
                <a:solidFill>
                  <a:schemeClr val="bg1"/>
                </a:solidFill>
              </a:rPr>
              <a:t>Sund pausekultur</a:t>
            </a:r>
          </a:p>
        </p:txBody>
      </p:sp>
      <p:sp>
        <p:nvSpPr>
          <p:cNvPr id="3" name="Pladsholder til indhold 5">
            <a:extLst>
              <a:ext uri="{FF2B5EF4-FFF2-40B4-BE49-F238E27FC236}">
                <a16:creationId xmlns:a16="http://schemas.microsoft.com/office/drawing/2014/main" id="{7C3D20B7-66D7-F3BC-3271-238CB9AB8E44}"/>
              </a:ext>
            </a:extLst>
          </p:cNvPr>
          <p:cNvSpPr txBox="1">
            <a:spLocks/>
          </p:cNvSpPr>
          <p:nvPr/>
        </p:nvSpPr>
        <p:spPr>
          <a:xfrm>
            <a:off x="623392" y="2492896"/>
            <a:ext cx="5075584" cy="13681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Klavika Bold" panose="020B0806040000020004"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Klavika Bold" panose="020B08060400000200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Klavika "/>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Klavika Bold" panose="020B0806040000020004"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Klavika Bold" panose="020B08060400000200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dirty="0">
                <a:solidFill>
                  <a:schemeClr val="bg1"/>
                </a:solidFill>
                <a:latin typeface="Klavika Regular"/>
              </a:rPr>
              <a:t>Indsæt dato, tid og sted.</a:t>
            </a:r>
          </a:p>
        </p:txBody>
      </p:sp>
      <p:sp>
        <p:nvSpPr>
          <p:cNvPr id="5" name="Tekstfelt 4">
            <a:extLst>
              <a:ext uri="{FF2B5EF4-FFF2-40B4-BE49-F238E27FC236}">
                <a16:creationId xmlns:a16="http://schemas.microsoft.com/office/drawing/2014/main" id="{A6029AC5-CC61-6454-90EA-723F391D3475}"/>
              </a:ext>
            </a:extLst>
          </p:cNvPr>
          <p:cNvSpPr txBox="1"/>
          <p:nvPr/>
        </p:nvSpPr>
        <p:spPr>
          <a:xfrm>
            <a:off x="3248842" y="4584030"/>
            <a:ext cx="1839046" cy="1077218"/>
          </a:xfrm>
          <a:prstGeom prst="rect">
            <a:avLst/>
          </a:prstGeom>
          <a:noFill/>
        </p:spPr>
        <p:txBody>
          <a:bodyPr wrap="square" rtlCol="0">
            <a:spAutoFit/>
          </a:bodyPr>
          <a:lstStyle/>
          <a:p>
            <a:r>
              <a:rPr lang="da-DK" sz="1600" dirty="0">
                <a:solidFill>
                  <a:schemeClr val="bg1"/>
                </a:solidFill>
                <a:latin typeface="Klavika "/>
              </a:rPr>
              <a:t>Lise Keller</a:t>
            </a:r>
          </a:p>
          <a:p>
            <a:r>
              <a:rPr lang="da-DK" sz="1600" dirty="0">
                <a:solidFill>
                  <a:schemeClr val="bg1"/>
                </a:solidFill>
                <a:latin typeface="Klavika "/>
                <a:hlinkClick r:id="rId3">
                  <a:extLst>
                    <a:ext uri="{A12FA001-AC4F-418D-AE19-62706E023703}">
                      <ahyp:hlinkClr xmlns:ahyp="http://schemas.microsoft.com/office/drawing/2018/hyperlinkcolor" val="tx"/>
                    </a:ext>
                  </a:extLst>
                </a:hlinkClick>
              </a:rPr>
              <a:t>lke@bfa.dk</a:t>
            </a:r>
            <a:r>
              <a:rPr lang="da-DK" sz="1600" dirty="0">
                <a:solidFill>
                  <a:schemeClr val="bg1"/>
                </a:solidFill>
                <a:latin typeface="Klavika "/>
              </a:rPr>
              <a:t> </a:t>
            </a:r>
          </a:p>
          <a:p>
            <a:r>
              <a:rPr lang="da-DK" sz="1600" dirty="0">
                <a:solidFill>
                  <a:schemeClr val="bg1"/>
                </a:solidFill>
                <a:latin typeface="Klavika "/>
              </a:rPr>
              <a:t>Mobil 20906812</a:t>
            </a:r>
          </a:p>
          <a:p>
            <a:endParaRPr lang="da-DK" sz="1600" dirty="0">
              <a:solidFill>
                <a:schemeClr val="bg1"/>
              </a:solidFill>
              <a:latin typeface="Klavika "/>
            </a:endParaRPr>
          </a:p>
        </p:txBody>
      </p:sp>
      <p:sp>
        <p:nvSpPr>
          <p:cNvPr id="9" name="Tekstfelt 8">
            <a:extLst>
              <a:ext uri="{FF2B5EF4-FFF2-40B4-BE49-F238E27FC236}">
                <a16:creationId xmlns:a16="http://schemas.microsoft.com/office/drawing/2014/main" id="{80AE9D12-66D9-212E-20C6-A68ADE0CFB04}"/>
              </a:ext>
            </a:extLst>
          </p:cNvPr>
          <p:cNvSpPr txBox="1"/>
          <p:nvPr/>
        </p:nvSpPr>
        <p:spPr>
          <a:xfrm>
            <a:off x="623392" y="4584030"/>
            <a:ext cx="2487118" cy="830997"/>
          </a:xfrm>
          <a:prstGeom prst="rect">
            <a:avLst/>
          </a:prstGeom>
          <a:noFill/>
        </p:spPr>
        <p:txBody>
          <a:bodyPr wrap="square" rtlCol="0">
            <a:spAutoFit/>
          </a:bodyPr>
          <a:lstStyle/>
          <a:p>
            <a:r>
              <a:rPr lang="da-DK" sz="1600" dirty="0">
                <a:solidFill>
                  <a:schemeClr val="bg1"/>
                </a:solidFill>
                <a:latin typeface="Klavika "/>
              </a:rPr>
              <a:t>Indsæt kontaktinfo på oplægsholdere og værter her er fx BFA’s projektleder.</a:t>
            </a:r>
          </a:p>
        </p:txBody>
      </p:sp>
      <p:pic>
        <p:nvPicPr>
          <p:cNvPr id="12" name="Billede 11">
            <a:extLst>
              <a:ext uri="{FF2B5EF4-FFF2-40B4-BE49-F238E27FC236}">
                <a16:creationId xmlns:a16="http://schemas.microsoft.com/office/drawing/2014/main" id="{6F2351E6-8E48-3936-F848-42432A0760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8288" y="3529978"/>
            <a:ext cx="3328022" cy="3328022"/>
          </a:xfrm>
          <a:prstGeom prst="rect">
            <a:avLst/>
          </a:prstGeom>
        </p:spPr>
      </p:pic>
      <p:pic>
        <p:nvPicPr>
          <p:cNvPr id="4" name="Billede 3">
            <a:extLst>
              <a:ext uri="{FF2B5EF4-FFF2-40B4-BE49-F238E27FC236}">
                <a16:creationId xmlns:a16="http://schemas.microsoft.com/office/drawing/2014/main" id="{BA032CDF-F9E1-6D83-4D6E-045316E3AD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0344" y="714137"/>
            <a:ext cx="1778759" cy="1778759"/>
          </a:xfrm>
          <a:prstGeom prst="rect">
            <a:avLst/>
          </a:prstGeom>
        </p:spPr>
      </p:pic>
      <p:pic>
        <p:nvPicPr>
          <p:cNvPr id="6" name="Billede 5">
            <a:extLst>
              <a:ext uri="{FF2B5EF4-FFF2-40B4-BE49-F238E27FC236}">
                <a16:creationId xmlns:a16="http://schemas.microsoft.com/office/drawing/2014/main" id="{4A65057F-E67C-3939-A25F-64F45B6FEA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88088" y="2060848"/>
            <a:ext cx="1944216" cy="1944216"/>
          </a:xfrm>
          <a:prstGeom prst="rect">
            <a:avLst/>
          </a:prstGeom>
        </p:spPr>
      </p:pic>
    </p:spTree>
    <p:extLst>
      <p:ext uri="{BB962C8B-B14F-4D97-AF65-F5344CB8AC3E}">
        <p14:creationId xmlns:p14="http://schemas.microsoft.com/office/powerpoint/2010/main" val="2033775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E6A68D44-204A-0C10-2001-CD7D851A19A0}"/>
              </a:ext>
            </a:extLst>
          </p:cNvPr>
          <p:cNvSpPr>
            <a:spLocks noGrp="1"/>
          </p:cNvSpPr>
          <p:nvPr>
            <p:ph idx="1"/>
          </p:nvPr>
        </p:nvSpPr>
        <p:spPr>
          <a:xfrm>
            <a:off x="623392" y="1700808"/>
            <a:ext cx="10536600" cy="4824536"/>
          </a:xfrm>
        </p:spPr>
        <p:txBody>
          <a:bodyPr>
            <a:normAutofit/>
          </a:bodyPr>
          <a:lstStyle/>
          <a:p>
            <a:pPr>
              <a:spcAft>
                <a:spcPts val="1200"/>
              </a:spcAft>
            </a:pPr>
            <a:r>
              <a:rPr lang="da-DK" sz="2000" dirty="0"/>
              <a:t>Vi træffer kortsigtede og irrationelle beslutninger</a:t>
            </a:r>
            <a:br>
              <a:rPr lang="da-DK" sz="2000" dirty="0"/>
            </a:br>
            <a:r>
              <a:rPr lang="da-DK" sz="2000" dirty="0">
                <a:solidFill>
                  <a:srgbClr val="7030A0"/>
                </a:solidFill>
              </a:rPr>
              <a:t>Krybdyrhjernen tager over, når hjernen er overbelastet</a:t>
            </a:r>
          </a:p>
          <a:p>
            <a:pPr>
              <a:spcAft>
                <a:spcPts val="1200"/>
              </a:spcAft>
            </a:pPr>
            <a:r>
              <a:rPr lang="da-DK" sz="2000" dirty="0"/>
              <a:t>Vi præsterer dårligere</a:t>
            </a:r>
            <a:br>
              <a:rPr lang="da-DK" sz="2000" dirty="0"/>
            </a:br>
            <a:r>
              <a:rPr lang="da-DK" sz="2000" dirty="0">
                <a:solidFill>
                  <a:srgbClr val="7030A0"/>
                </a:solidFill>
              </a:rPr>
              <a:t>Det går ud over produktivitet, effektivitet og kvalitet af vores opgaveløsning</a:t>
            </a:r>
          </a:p>
          <a:p>
            <a:pPr>
              <a:spcAft>
                <a:spcPts val="1200"/>
              </a:spcAft>
            </a:pPr>
            <a:r>
              <a:rPr lang="da-DK" sz="2000" dirty="0"/>
              <a:t>Vores relationer bliver påvirket negativt</a:t>
            </a:r>
            <a:br>
              <a:rPr lang="da-DK" sz="2000" dirty="0"/>
            </a:br>
            <a:r>
              <a:rPr lang="da-DK" sz="2000" dirty="0">
                <a:solidFill>
                  <a:srgbClr val="7030A0"/>
                </a:solidFill>
              </a:rPr>
              <a:t>Til kolleger og til borgere, kunder og samarbejdspartnere- til familie og venner</a:t>
            </a:r>
          </a:p>
          <a:p>
            <a:pPr>
              <a:spcAft>
                <a:spcPts val="1200"/>
              </a:spcAft>
            </a:pPr>
            <a:r>
              <a:rPr lang="da-DK" sz="2000" dirty="0"/>
              <a:t>Vores trivsel og helbred bliver dårligere</a:t>
            </a:r>
            <a:br>
              <a:rPr lang="da-DK" sz="2000" dirty="0"/>
            </a:br>
            <a:r>
              <a:rPr lang="da-DK" sz="2000" dirty="0">
                <a:solidFill>
                  <a:srgbClr val="7030A0"/>
                </a:solidFill>
              </a:rPr>
              <a:t>Den mentale sundhed - og den fysiske sundhed</a:t>
            </a:r>
            <a:endParaRPr lang="da-DK" sz="2000" dirty="0"/>
          </a:p>
          <a:p>
            <a:pPr marL="0" marR="0" lvl="0" indent="0" algn="l" defTabSz="914400" rtl="0" eaLnBrk="1" fontAlgn="auto" latinLnBrk="0" hangingPunct="1">
              <a:lnSpc>
                <a:spcPct val="100000"/>
              </a:lnSpc>
              <a:spcBef>
                <a:spcPct val="20000"/>
              </a:spcBef>
              <a:spcAft>
                <a:spcPts val="1200"/>
              </a:spcAft>
              <a:buClrTx/>
              <a:buSzTx/>
              <a:buFontTx/>
              <a:buNone/>
              <a:tabLst/>
              <a:defRPr/>
            </a:pPr>
            <a:r>
              <a:rPr kumimoji="0" lang="da-DK" sz="2000" b="0" i="0" u="none" strike="noStrike" kern="1200" cap="none" spc="0" normalizeH="0" baseline="0" noProof="0" dirty="0">
                <a:ln>
                  <a:noFill/>
                </a:ln>
                <a:solidFill>
                  <a:prstClr val="black"/>
                </a:solidFill>
                <a:effectLst/>
                <a:uLnTx/>
                <a:uFillTx/>
                <a:latin typeface="Klavika Bold" panose="020B0806040000020004" pitchFamily="34" charset="0"/>
                <a:ea typeface="+mn-ea"/>
                <a:cs typeface="+mn-cs"/>
              </a:rPr>
              <a:t>Vores reaktionstid bliver dårligere og risikoen for ulykker øges </a:t>
            </a:r>
          </a:p>
          <a:p>
            <a:pPr>
              <a:spcAft>
                <a:spcPts val="1200"/>
              </a:spcAft>
            </a:pPr>
            <a:endParaRPr lang="da-DK" sz="2000" dirty="0"/>
          </a:p>
        </p:txBody>
      </p:sp>
      <p:sp>
        <p:nvSpPr>
          <p:cNvPr id="3" name="Titel 2">
            <a:extLst>
              <a:ext uri="{FF2B5EF4-FFF2-40B4-BE49-F238E27FC236}">
                <a16:creationId xmlns:a16="http://schemas.microsoft.com/office/drawing/2014/main" id="{A08A399F-1C0F-D00E-5511-82F91D876490}"/>
              </a:ext>
            </a:extLst>
          </p:cNvPr>
          <p:cNvSpPr>
            <a:spLocks noGrp="1"/>
          </p:cNvSpPr>
          <p:nvPr>
            <p:ph type="title"/>
          </p:nvPr>
        </p:nvSpPr>
        <p:spPr>
          <a:xfrm>
            <a:off x="623392" y="332656"/>
            <a:ext cx="10369152" cy="790244"/>
          </a:xfrm>
        </p:spPr>
        <p:txBody>
          <a:bodyPr/>
          <a:lstStyle/>
          <a:p>
            <a:r>
              <a:rPr lang="da-DK" b="1" dirty="0"/>
              <a:t>Hvad er konsekvensen af manglende restitution?</a:t>
            </a:r>
          </a:p>
        </p:txBody>
      </p:sp>
      <p:pic>
        <p:nvPicPr>
          <p:cNvPr id="4" name="Billede 3">
            <a:extLst>
              <a:ext uri="{FF2B5EF4-FFF2-40B4-BE49-F238E27FC236}">
                <a16:creationId xmlns:a16="http://schemas.microsoft.com/office/drawing/2014/main" id="{D672BDCC-859C-B54E-7156-83FEECBE58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12580">
            <a:off x="9058003" y="4032861"/>
            <a:ext cx="2775055" cy="2775055"/>
          </a:xfrm>
          <a:prstGeom prst="rect">
            <a:avLst/>
          </a:prstGeom>
        </p:spPr>
      </p:pic>
    </p:spTree>
    <p:extLst>
      <p:ext uri="{BB962C8B-B14F-4D97-AF65-F5344CB8AC3E}">
        <p14:creationId xmlns:p14="http://schemas.microsoft.com/office/powerpoint/2010/main" val="3215718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DA304E6-2F2B-51B5-B255-06B66E9FB11D}"/>
              </a:ext>
            </a:extLst>
          </p:cNvPr>
          <p:cNvSpPr>
            <a:spLocks noGrp="1"/>
          </p:cNvSpPr>
          <p:nvPr>
            <p:ph type="title"/>
          </p:nvPr>
        </p:nvSpPr>
        <p:spPr>
          <a:xfrm>
            <a:off x="623392" y="622532"/>
            <a:ext cx="9577064" cy="790244"/>
          </a:xfrm>
        </p:spPr>
        <p:txBody>
          <a:bodyPr/>
          <a:lstStyle/>
          <a:p>
            <a:r>
              <a:rPr lang="da-DK" b="1" dirty="0"/>
              <a:t>Tag dialogen </a:t>
            </a:r>
            <a:br>
              <a:rPr lang="da-DK" b="1" dirty="0"/>
            </a:br>
            <a:r>
              <a:rPr lang="da-DK" b="1" dirty="0"/>
              <a:t>med dialogkort</a:t>
            </a:r>
          </a:p>
        </p:txBody>
      </p:sp>
      <p:pic>
        <p:nvPicPr>
          <p:cNvPr id="7" name="Billede 6" descr="Et billede, der indeholder tekst&#10;&#10;Automatisk genereret beskrivelse">
            <a:extLst>
              <a:ext uri="{FF2B5EF4-FFF2-40B4-BE49-F238E27FC236}">
                <a16:creationId xmlns:a16="http://schemas.microsoft.com/office/drawing/2014/main" id="{3174297A-C22B-BD61-94E9-3E982E294E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1656" y="833285"/>
            <a:ext cx="3600400" cy="5070721"/>
          </a:xfrm>
          <a:prstGeom prst="rect">
            <a:avLst/>
          </a:prstGeom>
          <a:ln>
            <a:noFill/>
          </a:ln>
          <a:effectLst>
            <a:outerShdw blurRad="292100" dist="139700" dir="2700000" algn="tl" rotWithShape="0">
              <a:srgbClr val="333333">
                <a:alpha val="65000"/>
              </a:srgbClr>
            </a:outerShdw>
          </a:effectLst>
        </p:spPr>
      </p:pic>
      <p:pic>
        <p:nvPicPr>
          <p:cNvPr id="8" name="Billede 7" descr="Et billede, der indeholder tekst&#10;&#10;Automatisk genereret beskrivelse">
            <a:extLst>
              <a:ext uri="{FF2B5EF4-FFF2-40B4-BE49-F238E27FC236}">
                <a16:creationId xmlns:a16="http://schemas.microsoft.com/office/drawing/2014/main" id="{5ABDB7AB-C472-E60E-BDA0-64146F8F12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8168" y="1700808"/>
            <a:ext cx="2922133" cy="41205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53958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DA304E6-2F2B-51B5-B255-06B66E9FB11D}"/>
              </a:ext>
            </a:extLst>
          </p:cNvPr>
          <p:cNvSpPr>
            <a:spLocks noGrp="1"/>
          </p:cNvSpPr>
          <p:nvPr>
            <p:ph type="title"/>
          </p:nvPr>
        </p:nvSpPr>
        <p:spPr/>
        <p:txBody>
          <a:bodyPr/>
          <a:lstStyle/>
          <a:p>
            <a:r>
              <a:rPr lang="da-DK" b="1" dirty="0"/>
              <a:t>Tag dialogen med dialogkort</a:t>
            </a:r>
          </a:p>
        </p:txBody>
      </p:sp>
      <p:sp>
        <p:nvSpPr>
          <p:cNvPr id="6" name="Tekstfelt 5">
            <a:extLst>
              <a:ext uri="{FF2B5EF4-FFF2-40B4-BE49-F238E27FC236}">
                <a16:creationId xmlns:a16="http://schemas.microsoft.com/office/drawing/2014/main" id="{81A630AA-F2C0-3F49-2614-8BE04F0992D9}"/>
              </a:ext>
            </a:extLst>
          </p:cNvPr>
          <p:cNvSpPr txBox="1"/>
          <p:nvPr/>
        </p:nvSpPr>
        <p:spPr>
          <a:xfrm>
            <a:off x="695400" y="1700808"/>
            <a:ext cx="7992888" cy="3477875"/>
          </a:xfrm>
          <a:prstGeom prst="rect">
            <a:avLst/>
          </a:prstGeom>
          <a:noFill/>
        </p:spPr>
        <p:txBody>
          <a:bodyPr wrap="square">
            <a:spAutoFit/>
          </a:bodyPr>
          <a:lstStyle/>
          <a:p>
            <a:pPr marL="285750" indent="-285750">
              <a:buFont typeface="Arial" panose="020B0604020202020204" pitchFamily="34" charset="0"/>
              <a:buChar char="•"/>
            </a:pPr>
            <a:r>
              <a:rPr lang="da-DK" sz="2000" b="1" dirty="0">
                <a:solidFill>
                  <a:srgbClr val="7030A0"/>
                </a:solidFill>
                <a:latin typeface="Klavika Bold" panose="020B0806040000020004" pitchFamily="34" charset="0"/>
              </a:rPr>
              <a:t>Hvad kom I til at tale om?</a:t>
            </a:r>
          </a:p>
          <a:p>
            <a:pPr marL="285750" indent="-285750">
              <a:buFont typeface="Arial" panose="020B0604020202020204" pitchFamily="34" charset="0"/>
              <a:buChar char="•"/>
            </a:pPr>
            <a:endParaRPr lang="da-DK" sz="2000" b="1" dirty="0">
              <a:solidFill>
                <a:srgbClr val="7030A0"/>
              </a:solidFill>
              <a:latin typeface="Klavika Bold" panose="020B0806040000020004" pitchFamily="34" charset="0"/>
            </a:endParaRPr>
          </a:p>
          <a:p>
            <a:pPr marL="285750" indent="-285750">
              <a:buFont typeface="Arial" panose="020B0604020202020204" pitchFamily="34" charset="0"/>
              <a:buChar char="•"/>
            </a:pPr>
            <a:r>
              <a:rPr lang="da-DK" sz="2000" b="1" dirty="0">
                <a:solidFill>
                  <a:srgbClr val="7030A0"/>
                </a:solidFill>
                <a:latin typeface="Klavika Bold" panose="020B0806040000020004" pitchFamily="34" charset="0"/>
              </a:rPr>
              <a:t>Hvordan kan vi fastholde dialogen til en bedre praksis?</a:t>
            </a:r>
          </a:p>
          <a:p>
            <a:pPr marL="285750" indent="-285750">
              <a:buFont typeface="Arial" panose="020B0604020202020204" pitchFamily="34" charset="0"/>
              <a:buChar char="•"/>
            </a:pPr>
            <a:endParaRPr lang="da-DK" sz="2000" b="1" dirty="0">
              <a:solidFill>
                <a:srgbClr val="7030A0"/>
              </a:solidFill>
              <a:latin typeface="Klavika Bold" panose="020B0806040000020004" pitchFamily="34" charset="0"/>
            </a:endParaRPr>
          </a:p>
          <a:p>
            <a:pPr marL="285750" indent="-285750">
              <a:buFont typeface="Arial" panose="020B0604020202020204" pitchFamily="34" charset="0"/>
              <a:buChar char="•"/>
            </a:pPr>
            <a:r>
              <a:rPr lang="da-DK" sz="2000" b="1" dirty="0">
                <a:solidFill>
                  <a:srgbClr val="7030A0"/>
                </a:solidFill>
                <a:latin typeface="Klavika Bold" panose="020B0806040000020004" pitchFamily="34" charset="0"/>
              </a:rPr>
              <a:t>Skal vi begynde på noget nyt?</a:t>
            </a:r>
          </a:p>
          <a:p>
            <a:endParaRPr lang="da-DK" sz="2000" dirty="0">
              <a:latin typeface="Klavika Bold" panose="020B0806040000020004" pitchFamily="34" charset="0"/>
            </a:endParaRPr>
          </a:p>
          <a:p>
            <a:endParaRPr lang="da-DK" sz="2000" dirty="0">
              <a:latin typeface="Klavika Bold" panose="020B0806040000020004" pitchFamily="34" charset="0"/>
            </a:endParaRPr>
          </a:p>
          <a:p>
            <a:r>
              <a:rPr lang="da-DK" sz="2000" dirty="0">
                <a:latin typeface="Klavika Bold" panose="020B0806040000020004" pitchFamily="34" charset="0"/>
              </a:rPr>
              <a:t>Skriv evt. erfaringer med god pausekultur med tusch på post-it-sedler </a:t>
            </a:r>
            <a:br>
              <a:rPr lang="da-DK" sz="2000" dirty="0">
                <a:latin typeface="Klavika Bold" panose="020B0806040000020004" pitchFamily="34" charset="0"/>
              </a:rPr>
            </a:br>
            <a:r>
              <a:rPr lang="da-DK" sz="2000" dirty="0">
                <a:latin typeface="Klavika Bold" panose="020B0806040000020004" pitchFamily="34" charset="0"/>
              </a:rPr>
              <a:t>(én god erfaring på hver seddel)!</a:t>
            </a:r>
          </a:p>
          <a:p>
            <a:endParaRPr lang="da-DK" sz="2000" dirty="0">
              <a:latin typeface="Klavika Bold" panose="020B0806040000020004" pitchFamily="34" charset="0"/>
            </a:endParaRPr>
          </a:p>
          <a:p>
            <a:r>
              <a:rPr lang="da-DK" sz="2000" dirty="0">
                <a:latin typeface="Klavika Bold" panose="020B0806040000020004" pitchFamily="34" charset="0"/>
              </a:rPr>
              <a:t>Vi hænger efterfølgende sedlerne op på væggen til fælles inspiration.</a:t>
            </a:r>
          </a:p>
        </p:txBody>
      </p:sp>
      <p:pic>
        <p:nvPicPr>
          <p:cNvPr id="7" name="Billede 6">
            <a:extLst>
              <a:ext uri="{FF2B5EF4-FFF2-40B4-BE49-F238E27FC236}">
                <a16:creationId xmlns:a16="http://schemas.microsoft.com/office/drawing/2014/main" id="{5E67E6DE-79BC-5F74-8DB1-91689D260D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2224" y="476672"/>
            <a:ext cx="3045835" cy="3045835"/>
          </a:xfrm>
          <a:prstGeom prst="rect">
            <a:avLst/>
          </a:prstGeom>
        </p:spPr>
      </p:pic>
    </p:spTree>
    <p:extLst>
      <p:ext uri="{BB962C8B-B14F-4D97-AF65-F5344CB8AC3E}">
        <p14:creationId xmlns:p14="http://schemas.microsoft.com/office/powerpoint/2010/main" val="2673211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DA304E6-2F2B-51B5-B255-06B66E9FB11D}"/>
              </a:ext>
            </a:extLst>
          </p:cNvPr>
          <p:cNvSpPr>
            <a:spLocks noGrp="1"/>
          </p:cNvSpPr>
          <p:nvPr>
            <p:ph type="title"/>
          </p:nvPr>
        </p:nvSpPr>
        <p:spPr/>
        <p:txBody>
          <a:bodyPr/>
          <a:lstStyle/>
          <a:p>
            <a:r>
              <a:rPr lang="da-DK" b="1" dirty="0"/>
              <a:t>Spørgsmål til overvejelse på arbejdspladsen</a:t>
            </a:r>
          </a:p>
        </p:txBody>
      </p:sp>
      <p:sp>
        <p:nvSpPr>
          <p:cNvPr id="2" name="Pladsholder til indhold 4">
            <a:extLst>
              <a:ext uri="{FF2B5EF4-FFF2-40B4-BE49-F238E27FC236}">
                <a16:creationId xmlns:a16="http://schemas.microsoft.com/office/drawing/2014/main" id="{2FA60747-40A5-C061-76F1-08824CF58128}"/>
              </a:ext>
            </a:extLst>
          </p:cNvPr>
          <p:cNvSpPr txBox="1">
            <a:spLocks/>
          </p:cNvSpPr>
          <p:nvPr/>
        </p:nvSpPr>
        <p:spPr>
          <a:xfrm>
            <a:off x="623392" y="1700808"/>
            <a:ext cx="4968552" cy="4824539"/>
          </a:xfrm>
          <a:prstGeom prst="rect">
            <a:avLst/>
          </a:prstGeom>
        </p:spPr>
        <p:txBody>
          <a:bodyPr vert="horz" lIns="91440" tIns="45720" rIns="91440" bIns="45720" rtlCol="0">
            <a:noAutofit/>
          </a:bodyPr>
          <a:lstStyle>
            <a:lvl1pPr marL="0" indent="0" algn="l" defTabSz="914400" rtl="0" eaLnBrk="1" latinLnBrk="0" hangingPunct="1">
              <a:spcBef>
                <a:spcPct val="20000"/>
              </a:spcBef>
              <a:buFontTx/>
              <a:buNone/>
              <a:defRPr sz="2800" kern="1200">
                <a:solidFill>
                  <a:schemeClr val="tx1"/>
                </a:solidFill>
                <a:latin typeface="Klavika Bold" panose="020B0806040000020004" pitchFamily="34" charset="0"/>
                <a:ea typeface="+mn-ea"/>
                <a:cs typeface="+mn-cs"/>
              </a:defRPr>
            </a:lvl1pPr>
            <a:lvl2pPr marL="457200" indent="0" algn="l" defTabSz="914400" rtl="0" eaLnBrk="1" latinLnBrk="0" hangingPunct="1">
              <a:spcBef>
                <a:spcPct val="20000"/>
              </a:spcBef>
              <a:buFontTx/>
              <a:buNone/>
              <a:defRPr sz="2000" kern="1200">
                <a:solidFill>
                  <a:schemeClr val="tx1"/>
                </a:solidFill>
                <a:latin typeface="Klavika Bold" panose="020B0806040000020004" pitchFamily="34" charset="0"/>
                <a:ea typeface="+mn-ea"/>
                <a:cs typeface="+mn-cs"/>
              </a:defRPr>
            </a:lvl2pPr>
            <a:lvl3pPr marL="914400" indent="0" algn="l" defTabSz="914400" rtl="0" eaLnBrk="1" latinLnBrk="0" hangingPunct="1">
              <a:spcBef>
                <a:spcPct val="20000"/>
              </a:spcBef>
              <a:buFontTx/>
              <a:buNone/>
              <a:defRPr sz="1800" kern="1200">
                <a:solidFill>
                  <a:schemeClr val="tx1"/>
                </a:solidFill>
                <a:latin typeface="Klavika Bold" panose="020B0806040000020004" pitchFamily="34" charset="0"/>
                <a:ea typeface="+mn-ea"/>
                <a:cs typeface="+mn-cs"/>
              </a:defRPr>
            </a:lvl3pPr>
            <a:lvl4pPr marL="1371600" indent="0" algn="l" defTabSz="914400" rtl="0" eaLnBrk="1" latinLnBrk="0" hangingPunct="1">
              <a:spcBef>
                <a:spcPct val="20000"/>
              </a:spcBef>
              <a:buFontTx/>
              <a:buNone/>
              <a:defRPr sz="1600" kern="1200">
                <a:solidFill>
                  <a:schemeClr val="tx1"/>
                </a:solidFill>
                <a:latin typeface="Klavika Bold" panose="020B0806040000020004" pitchFamily="34" charset="0"/>
                <a:ea typeface="+mn-ea"/>
                <a:cs typeface="+mn-cs"/>
              </a:defRPr>
            </a:lvl4pPr>
            <a:lvl5pPr marL="1828800" indent="0" algn="l" defTabSz="914400" rtl="0" eaLnBrk="1" latinLnBrk="0" hangingPunct="1">
              <a:spcBef>
                <a:spcPct val="20000"/>
              </a:spcBef>
              <a:buFontTx/>
              <a:buNone/>
              <a:defRPr sz="1400" kern="1200">
                <a:solidFill>
                  <a:schemeClr val="tx1"/>
                </a:solidFill>
                <a:latin typeface="Klavika Bold" panose="020B08060400000200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spcBef>
                <a:spcPts val="0"/>
              </a:spcBef>
              <a:spcAft>
                <a:spcPts val="1200"/>
              </a:spcAft>
              <a:buFont typeface="Arial" panose="020B0604020202020204" pitchFamily="34" charset="0"/>
              <a:buChar char="•"/>
            </a:pPr>
            <a:r>
              <a:rPr lang="da-DK" sz="2000" dirty="0"/>
              <a:t>Har I mulighed for variation i jeres arbejde?</a:t>
            </a:r>
          </a:p>
          <a:p>
            <a:pPr marL="342900" indent="-342900">
              <a:spcBef>
                <a:spcPts val="0"/>
              </a:spcBef>
              <a:spcAft>
                <a:spcPts val="1200"/>
              </a:spcAft>
              <a:buFont typeface="Arial" panose="020B0604020202020204" pitchFamily="34" charset="0"/>
              <a:buChar char="•"/>
            </a:pPr>
            <a:r>
              <a:rPr lang="da-DK" sz="2000" dirty="0"/>
              <a:t>Har I mulighed for at have et pusterum?</a:t>
            </a:r>
          </a:p>
          <a:p>
            <a:pPr marL="342900" indent="-342900">
              <a:spcBef>
                <a:spcPts val="0"/>
              </a:spcBef>
              <a:spcAft>
                <a:spcPts val="1200"/>
              </a:spcAft>
              <a:buFont typeface="Arial" panose="020B0604020202020204" pitchFamily="34" charset="0"/>
              <a:buChar char="•"/>
            </a:pPr>
            <a:r>
              <a:rPr lang="da-DK" sz="2000" dirty="0"/>
              <a:t>Er der planlagt/skemalagt pauser?</a:t>
            </a:r>
          </a:p>
          <a:p>
            <a:pPr marL="342900" indent="-342900">
              <a:spcBef>
                <a:spcPts val="0"/>
              </a:spcBef>
              <a:spcAft>
                <a:spcPts val="1200"/>
              </a:spcAft>
              <a:buFont typeface="Arial" panose="020B0604020202020204" pitchFamily="34" charset="0"/>
              <a:buChar char="•"/>
            </a:pPr>
            <a:r>
              <a:rPr lang="da-DK" sz="2000" dirty="0"/>
              <a:t>Skal I være tilgængelige i jeres pauser?</a:t>
            </a:r>
          </a:p>
          <a:p>
            <a:pPr marL="342900" indent="-342900">
              <a:spcBef>
                <a:spcPts val="0"/>
              </a:spcBef>
              <a:spcAft>
                <a:spcPts val="1200"/>
              </a:spcAft>
              <a:buFont typeface="Arial" panose="020B0604020202020204" pitchFamily="34" charset="0"/>
              <a:buChar char="•"/>
            </a:pPr>
            <a:r>
              <a:rPr lang="da-DK" sz="2000" dirty="0"/>
              <a:t>Har I et sted, I kan ‘koble af’?</a:t>
            </a:r>
          </a:p>
          <a:p>
            <a:pPr marL="342900" indent="-342900">
              <a:spcBef>
                <a:spcPts val="0"/>
              </a:spcBef>
              <a:spcAft>
                <a:spcPts val="1200"/>
              </a:spcAft>
              <a:buFont typeface="Arial" panose="020B0604020202020204" pitchFamily="34" charset="0"/>
              <a:buChar char="•"/>
            </a:pPr>
            <a:r>
              <a:rPr lang="da-DK" sz="2000" dirty="0"/>
              <a:t>Er I på samme fysiske arbejdsplads?</a:t>
            </a:r>
          </a:p>
          <a:p>
            <a:pPr marL="342900" indent="-342900">
              <a:spcBef>
                <a:spcPts val="0"/>
              </a:spcBef>
              <a:spcAft>
                <a:spcPts val="1200"/>
              </a:spcAft>
              <a:buFont typeface="Arial" panose="020B0604020202020204" pitchFamily="34" charset="0"/>
              <a:buChar char="•"/>
            </a:pPr>
            <a:r>
              <a:rPr lang="da-DK" sz="2000" dirty="0"/>
              <a:t>Har I et sted, I kan mødes fx til frokost?</a:t>
            </a:r>
          </a:p>
          <a:p>
            <a:pPr marL="342900" indent="-342900">
              <a:spcBef>
                <a:spcPts val="0"/>
              </a:spcBef>
              <a:spcAft>
                <a:spcPts val="1200"/>
              </a:spcAft>
              <a:buFont typeface="Arial" panose="020B0604020202020204" pitchFamily="34" charset="0"/>
              <a:buChar char="•"/>
            </a:pPr>
            <a:r>
              <a:rPr lang="da-DK" sz="2000" dirty="0"/>
              <a:t>Har I mulighed for at gå en lille tur?</a:t>
            </a:r>
          </a:p>
        </p:txBody>
      </p:sp>
      <p:sp>
        <p:nvSpPr>
          <p:cNvPr id="7" name="Pladsholder til indhold 4">
            <a:extLst>
              <a:ext uri="{FF2B5EF4-FFF2-40B4-BE49-F238E27FC236}">
                <a16:creationId xmlns:a16="http://schemas.microsoft.com/office/drawing/2014/main" id="{1B925036-812C-1ECC-90D2-0C2F573BAEF1}"/>
              </a:ext>
            </a:extLst>
          </p:cNvPr>
          <p:cNvSpPr txBox="1">
            <a:spLocks/>
          </p:cNvSpPr>
          <p:nvPr/>
        </p:nvSpPr>
        <p:spPr>
          <a:xfrm>
            <a:off x="6023992" y="1700808"/>
            <a:ext cx="4824536" cy="4824539"/>
          </a:xfrm>
          <a:prstGeom prst="rect">
            <a:avLst/>
          </a:prstGeom>
        </p:spPr>
        <p:txBody>
          <a:bodyPr vert="horz" lIns="91440" tIns="45720" rIns="91440" bIns="45720" rtlCol="0">
            <a:noAutofit/>
          </a:bodyPr>
          <a:lstStyle>
            <a:lvl1pPr marL="0" indent="0" algn="l" defTabSz="914400" rtl="0" eaLnBrk="1" latinLnBrk="0" hangingPunct="1">
              <a:spcBef>
                <a:spcPct val="20000"/>
              </a:spcBef>
              <a:buFontTx/>
              <a:buNone/>
              <a:defRPr sz="2800" kern="1200">
                <a:solidFill>
                  <a:schemeClr val="tx1"/>
                </a:solidFill>
                <a:latin typeface="Klavika Bold" panose="020B0806040000020004" pitchFamily="34" charset="0"/>
                <a:ea typeface="+mn-ea"/>
                <a:cs typeface="+mn-cs"/>
              </a:defRPr>
            </a:lvl1pPr>
            <a:lvl2pPr marL="457200" indent="0" algn="l" defTabSz="914400" rtl="0" eaLnBrk="1" latinLnBrk="0" hangingPunct="1">
              <a:spcBef>
                <a:spcPct val="20000"/>
              </a:spcBef>
              <a:buFontTx/>
              <a:buNone/>
              <a:defRPr sz="2000" kern="1200">
                <a:solidFill>
                  <a:schemeClr val="tx1"/>
                </a:solidFill>
                <a:latin typeface="Klavika Bold" panose="020B0806040000020004" pitchFamily="34" charset="0"/>
                <a:ea typeface="+mn-ea"/>
                <a:cs typeface="+mn-cs"/>
              </a:defRPr>
            </a:lvl2pPr>
            <a:lvl3pPr marL="914400" indent="0" algn="l" defTabSz="914400" rtl="0" eaLnBrk="1" latinLnBrk="0" hangingPunct="1">
              <a:spcBef>
                <a:spcPct val="20000"/>
              </a:spcBef>
              <a:buFontTx/>
              <a:buNone/>
              <a:defRPr sz="1800" kern="1200">
                <a:solidFill>
                  <a:schemeClr val="tx1"/>
                </a:solidFill>
                <a:latin typeface="Klavika Bold" panose="020B0806040000020004" pitchFamily="34" charset="0"/>
                <a:ea typeface="+mn-ea"/>
                <a:cs typeface="+mn-cs"/>
              </a:defRPr>
            </a:lvl3pPr>
            <a:lvl4pPr marL="1371600" indent="0" algn="l" defTabSz="914400" rtl="0" eaLnBrk="1" latinLnBrk="0" hangingPunct="1">
              <a:spcBef>
                <a:spcPct val="20000"/>
              </a:spcBef>
              <a:buFontTx/>
              <a:buNone/>
              <a:defRPr sz="1600" kern="1200">
                <a:solidFill>
                  <a:schemeClr val="tx1"/>
                </a:solidFill>
                <a:latin typeface="Klavika Bold" panose="020B0806040000020004" pitchFamily="34" charset="0"/>
                <a:ea typeface="+mn-ea"/>
                <a:cs typeface="+mn-cs"/>
              </a:defRPr>
            </a:lvl4pPr>
            <a:lvl5pPr marL="1828800" indent="0" algn="l" defTabSz="914400" rtl="0" eaLnBrk="1" latinLnBrk="0" hangingPunct="1">
              <a:spcBef>
                <a:spcPct val="20000"/>
              </a:spcBef>
              <a:buFontTx/>
              <a:buNone/>
              <a:defRPr sz="1400" kern="1200">
                <a:solidFill>
                  <a:schemeClr val="tx1"/>
                </a:solidFill>
                <a:latin typeface="Klavika Bold" panose="020B08060400000200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spcBef>
                <a:spcPts val="0"/>
              </a:spcBef>
              <a:spcAft>
                <a:spcPts val="1200"/>
              </a:spcAft>
              <a:buFont typeface="Arial" panose="020B0604020202020204" pitchFamily="34" charset="0"/>
              <a:buChar char="•"/>
            </a:pPr>
            <a:r>
              <a:rPr lang="da-DK" sz="2000" dirty="0"/>
              <a:t>Kan I bruge pausen til ‘at læsse af’?</a:t>
            </a:r>
          </a:p>
          <a:p>
            <a:pPr marL="342900" indent="-342900">
              <a:spcBef>
                <a:spcPts val="0"/>
              </a:spcBef>
              <a:spcAft>
                <a:spcPts val="1200"/>
              </a:spcAft>
              <a:buFont typeface="Arial" panose="020B0604020202020204" pitchFamily="34" charset="0"/>
              <a:buChar char="•"/>
            </a:pPr>
            <a:r>
              <a:rPr lang="da-DK" sz="2000" dirty="0"/>
              <a:t>Kan I ‘læsse af’ på et andet tidspunkt end i en pause?</a:t>
            </a:r>
          </a:p>
          <a:p>
            <a:pPr marL="342900" indent="-342900">
              <a:spcBef>
                <a:spcPts val="0"/>
              </a:spcBef>
              <a:spcAft>
                <a:spcPts val="1200"/>
              </a:spcAft>
              <a:buFont typeface="Arial" panose="020B0604020202020204" pitchFamily="34" charset="0"/>
              <a:buChar char="•"/>
            </a:pPr>
            <a:r>
              <a:rPr lang="da-DK" sz="2000" dirty="0"/>
              <a:t>Bliver (alle) pauser brugt til koordinering?</a:t>
            </a:r>
          </a:p>
          <a:p>
            <a:pPr marL="342900" indent="-342900">
              <a:spcBef>
                <a:spcPts val="0"/>
              </a:spcBef>
              <a:spcAft>
                <a:spcPts val="1200"/>
              </a:spcAft>
              <a:buFont typeface="Arial" panose="020B0604020202020204" pitchFamily="34" charset="0"/>
              <a:buChar char="•"/>
            </a:pPr>
            <a:r>
              <a:rPr lang="da-DK" sz="2000" dirty="0"/>
              <a:t>Kan I sige: ”Jeg holder pause, kan du spørge mig senere?”</a:t>
            </a:r>
          </a:p>
          <a:p>
            <a:pPr marL="342900" indent="-342900">
              <a:spcBef>
                <a:spcPts val="0"/>
              </a:spcBef>
              <a:spcAft>
                <a:spcPts val="1200"/>
              </a:spcAft>
              <a:buFont typeface="Arial" panose="020B0604020202020204" pitchFamily="34" charset="0"/>
              <a:buChar char="•"/>
            </a:pPr>
            <a:r>
              <a:rPr lang="da-DK" sz="2000" dirty="0"/>
              <a:t>Kan I grine sammen?</a:t>
            </a:r>
          </a:p>
          <a:p>
            <a:pPr marL="342900" indent="-342900">
              <a:spcBef>
                <a:spcPts val="0"/>
              </a:spcBef>
              <a:spcAft>
                <a:spcPts val="1200"/>
              </a:spcAft>
              <a:buFont typeface="Arial" panose="020B0604020202020204" pitchFamily="34" charset="0"/>
              <a:buChar char="•"/>
            </a:pPr>
            <a:r>
              <a:rPr lang="da-DK" sz="2000" dirty="0"/>
              <a:t>Kan I være alene, hvis I har brug for det?</a:t>
            </a:r>
          </a:p>
          <a:p>
            <a:pPr>
              <a:spcBef>
                <a:spcPts val="0"/>
              </a:spcBef>
              <a:spcAft>
                <a:spcPts val="1200"/>
              </a:spcAft>
            </a:pPr>
            <a:endParaRPr lang="da-DK" sz="2000" dirty="0"/>
          </a:p>
        </p:txBody>
      </p:sp>
    </p:spTree>
    <p:extLst>
      <p:ext uri="{BB962C8B-B14F-4D97-AF65-F5344CB8AC3E}">
        <p14:creationId xmlns:p14="http://schemas.microsoft.com/office/powerpoint/2010/main" val="3026016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2D692A00-1062-4B00-9B04-B5CA97A3F6BD}"/>
              </a:ext>
            </a:extLst>
          </p:cNvPr>
          <p:cNvSpPr>
            <a:spLocks noGrp="1"/>
          </p:cNvSpPr>
          <p:nvPr>
            <p:ph idx="1"/>
          </p:nvPr>
        </p:nvSpPr>
        <p:spPr>
          <a:xfrm>
            <a:off x="623392" y="1268760"/>
            <a:ext cx="5472608" cy="4824539"/>
          </a:xfrm>
        </p:spPr>
        <p:txBody>
          <a:bodyPr>
            <a:normAutofit fontScale="92500" lnSpcReduction="20000"/>
          </a:bodyPr>
          <a:lstStyle/>
          <a:p>
            <a:endParaRPr lang="da-DK" sz="2000" dirty="0">
              <a:latin typeface="Calibri" panose="020F0502020204030204" pitchFamily="34" charset="0"/>
              <a:cs typeface="Calibri" panose="020F0502020204030204" pitchFamily="34" charset="0"/>
            </a:endParaRPr>
          </a:p>
          <a:p>
            <a:endParaRPr lang="da-DK" sz="2000" dirty="0">
              <a:latin typeface="Calibri" panose="020F0502020204030204" pitchFamily="34" charset="0"/>
              <a:cs typeface="Calibri" panose="020F0502020204030204" pitchFamily="34" charset="0"/>
            </a:endParaRPr>
          </a:p>
          <a:p>
            <a:r>
              <a:rPr lang="da-DK" sz="2000" dirty="0">
                <a:latin typeface="Calibri" panose="020F0502020204030204" pitchFamily="34" charset="0"/>
                <a:cs typeface="Calibri" panose="020F0502020204030204" pitchFamily="34" charset="0"/>
              </a:rPr>
              <a:t>Bekendtgørelse om psykisk arbejdsmiljø definerer det som stor arbejdsmængde og tidspres, hvis ubalance mellem arbejdet og tiden til rådighed medfører, at den ansatte arbejder intensivt, </a:t>
            </a:r>
            <a:r>
              <a:rPr lang="da-DK" sz="2000" b="1" dirty="0">
                <a:latin typeface="Calibri" panose="020F0502020204030204" pitchFamily="34" charset="0"/>
                <a:cs typeface="Calibri" panose="020F0502020204030204" pitchFamily="34" charset="0"/>
              </a:rPr>
              <a:t>fx uden pauser til restitution.</a:t>
            </a:r>
          </a:p>
          <a:p>
            <a:endParaRPr lang="da-DK" sz="2000" b="1" dirty="0">
              <a:latin typeface="Calibri" panose="020F0502020204030204" pitchFamily="34" charset="0"/>
              <a:cs typeface="Calibri" panose="020F0502020204030204" pitchFamily="34" charset="0"/>
            </a:endParaRPr>
          </a:p>
          <a:p>
            <a:endParaRPr lang="da-DK" sz="2000" b="1" dirty="0">
              <a:latin typeface="Calibri" panose="020F0502020204030204" pitchFamily="34" charset="0"/>
              <a:cs typeface="Calibri" panose="020F0502020204030204" pitchFamily="34" charset="0"/>
            </a:endParaRPr>
          </a:p>
          <a:p>
            <a:r>
              <a:rPr lang="da-DK" sz="2000" dirty="0">
                <a:latin typeface="Calibri" panose="020F0502020204030204" pitchFamily="34" charset="0"/>
                <a:cs typeface="Calibri" panose="020F0502020204030204" pitchFamily="34" charset="0"/>
              </a:rPr>
              <a:t>I At-vejledning om stor arbejdsmængde og tidspres står:</a:t>
            </a:r>
          </a:p>
          <a:p>
            <a:endParaRPr lang="da-DK" sz="2000" dirty="0">
              <a:latin typeface="Calibri" panose="020F0502020204030204" pitchFamily="34" charset="0"/>
              <a:cs typeface="Calibri" panose="020F0502020204030204" pitchFamily="34" charset="0"/>
            </a:endParaRPr>
          </a:p>
          <a:p>
            <a:pPr marL="182562" lvl="1" indent="0">
              <a:buNone/>
            </a:pPr>
            <a:r>
              <a:rPr lang="da-DK" sz="2000" i="1" dirty="0">
                <a:solidFill>
                  <a:srgbClr val="7030A0"/>
                </a:solidFill>
                <a:latin typeface="Calibri" panose="020F0502020204030204" pitchFamily="34" charset="0"/>
                <a:cs typeface="Calibri" panose="020F0502020204030204" pitchFamily="34" charset="0"/>
              </a:rPr>
              <a:t>Restitution handler om pauser og hvileperioder til at koble af fysisk og mentalt både i løbet af arbejdsdagen og mellem arbejdsdagene. Restitution handler også om, at arbejdet er planlagt og tilrettelagt, så der er mulighed for variation mellem intensive og mindre intensive opgaver.</a:t>
            </a:r>
          </a:p>
          <a:p>
            <a:endParaRPr lang="da-DK" dirty="0"/>
          </a:p>
        </p:txBody>
      </p:sp>
      <p:sp>
        <p:nvSpPr>
          <p:cNvPr id="3" name="Titel 2">
            <a:extLst>
              <a:ext uri="{FF2B5EF4-FFF2-40B4-BE49-F238E27FC236}">
                <a16:creationId xmlns:a16="http://schemas.microsoft.com/office/drawing/2014/main" id="{E161D6D2-DF35-4DF5-E67F-B51CCB289B90}"/>
              </a:ext>
            </a:extLst>
          </p:cNvPr>
          <p:cNvSpPr>
            <a:spLocks noGrp="1"/>
          </p:cNvSpPr>
          <p:nvPr>
            <p:ph type="title"/>
          </p:nvPr>
        </p:nvSpPr>
        <p:spPr/>
        <p:txBody>
          <a:bodyPr/>
          <a:lstStyle/>
          <a:p>
            <a:r>
              <a:rPr lang="da-DK" dirty="0"/>
              <a:t>Hvad siger loven?</a:t>
            </a:r>
          </a:p>
        </p:txBody>
      </p:sp>
      <p:pic>
        <p:nvPicPr>
          <p:cNvPr id="4" name="Billede 3">
            <a:extLst>
              <a:ext uri="{FF2B5EF4-FFF2-40B4-BE49-F238E27FC236}">
                <a16:creationId xmlns:a16="http://schemas.microsoft.com/office/drawing/2014/main" id="{2E024D3A-B7E2-E351-4871-7A25B1D323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6574" y="2168864"/>
            <a:ext cx="2067898" cy="2067894"/>
          </a:xfrm>
          <a:prstGeom prst="rect">
            <a:avLst/>
          </a:prstGeom>
        </p:spPr>
      </p:pic>
    </p:spTree>
    <p:extLst>
      <p:ext uri="{BB962C8B-B14F-4D97-AF65-F5344CB8AC3E}">
        <p14:creationId xmlns:p14="http://schemas.microsoft.com/office/powerpoint/2010/main" val="839171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2D692A00-1062-4B00-9B04-B5CA97A3F6BD}"/>
              </a:ext>
            </a:extLst>
          </p:cNvPr>
          <p:cNvSpPr>
            <a:spLocks noGrp="1"/>
          </p:cNvSpPr>
          <p:nvPr>
            <p:ph idx="1"/>
          </p:nvPr>
        </p:nvSpPr>
        <p:spPr>
          <a:xfrm>
            <a:off x="623392" y="1268760"/>
            <a:ext cx="5400600" cy="4824539"/>
          </a:xfrm>
        </p:spPr>
        <p:txBody>
          <a:bodyPr>
            <a:normAutofit lnSpcReduction="10000"/>
          </a:bodyPr>
          <a:lstStyle/>
          <a:p>
            <a:r>
              <a:rPr lang="da-DK" sz="2000" dirty="0">
                <a:latin typeface="Calibri" panose="020F0502020204030204" pitchFamily="34" charset="0"/>
                <a:cs typeface="Calibri" panose="020F0502020204030204" pitchFamily="34" charset="0"/>
              </a:rPr>
              <a:t>I At-vejledning om stor arbejdsmængde og tidspres står også:</a:t>
            </a:r>
          </a:p>
          <a:p>
            <a:pPr marL="182562" lvl="1" indent="0">
              <a:buNone/>
            </a:pPr>
            <a:endParaRPr lang="da-DK" sz="2000" i="1" dirty="0">
              <a:solidFill>
                <a:srgbClr val="7030A0"/>
              </a:solidFill>
              <a:latin typeface="Calibri" panose="020F0502020204030204" pitchFamily="34" charset="0"/>
              <a:cs typeface="Calibri" panose="020F0502020204030204" pitchFamily="34" charset="0"/>
            </a:endParaRPr>
          </a:p>
          <a:p>
            <a:pPr marL="182562" lvl="1" indent="0">
              <a:buNone/>
            </a:pPr>
            <a:r>
              <a:rPr lang="da-DK" sz="2000" i="1" dirty="0">
                <a:solidFill>
                  <a:srgbClr val="7030A0"/>
                </a:solidFill>
                <a:latin typeface="Calibri" panose="020F0502020204030204" pitchFamily="34" charset="0"/>
                <a:cs typeface="Calibri" panose="020F0502020204030204" pitchFamily="34" charset="0"/>
              </a:rPr>
              <a:t>Det kan gøre det ekstra belastende at have stor arbejdsmængde og tidspres, hvis de ansatte også har høje følelsesmæssige krav i arbejdet med mennesker.</a:t>
            </a:r>
          </a:p>
          <a:p>
            <a:endParaRPr lang="da-DK" sz="2000" dirty="0">
              <a:latin typeface="Calibri" panose="020F0502020204030204" pitchFamily="34" charset="0"/>
              <a:cs typeface="Calibri" panose="020F0502020204030204" pitchFamily="34" charset="0"/>
            </a:endParaRPr>
          </a:p>
          <a:p>
            <a:r>
              <a:rPr lang="da-DK" sz="2000" dirty="0">
                <a:latin typeface="Calibri" panose="020F0502020204030204" pitchFamily="34" charset="0"/>
                <a:cs typeface="Calibri" panose="020F0502020204030204" pitchFamily="34" charset="0"/>
              </a:rPr>
              <a:t>En af anbefalingerne i vejledningen handler om, hvordan arbejdsgiveren sammen med de ansatte kan forebygge risikoen ved stor arbejdsmængde og tidspres:</a:t>
            </a:r>
          </a:p>
          <a:p>
            <a:pPr marL="182562" lvl="1" indent="0">
              <a:buNone/>
            </a:pPr>
            <a:endParaRPr lang="da-DK" sz="2000" i="1" dirty="0">
              <a:solidFill>
                <a:srgbClr val="7030A0"/>
              </a:solidFill>
              <a:latin typeface="Calibri" panose="020F0502020204030204" pitchFamily="34" charset="0"/>
              <a:cs typeface="Calibri" panose="020F0502020204030204" pitchFamily="34" charset="0"/>
            </a:endParaRPr>
          </a:p>
          <a:p>
            <a:pPr marL="182562" lvl="1" indent="0">
              <a:buNone/>
            </a:pPr>
            <a:r>
              <a:rPr lang="da-DK" sz="2000" i="1" dirty="0">
                <a:solidFill>
                  <a:srgbClr val="7030A0"/>
                </a:solidFill>
                <a:latin typeface="Calibri" panose="020F0502020204030204" pitchFamily="34" charset="0"/>
                <a:cs typeface="Calibri" panose="020F0502020204030204" pitchFamily="34" charset="0"/>
              </a:rPr>
              <a:t>I kan understøtte en god pausekultur, der giver mulighed for restitution i løbet af dagen.</a:t>
            </a:r>
          </a:p>
          <a:p>
            <a:endParaRPr lang="da-DK" dirty="0"/>
          </a:p>
        </p:txBody>
      </p:sp>
      <p:sp>
        <p:nvSpPr>
          <p:cNvPr id="3" name="Titel 2">
            <a:extLst>
              <a:ext uri="{FF2B5EF4-FFF2-40B4-BE49-F238E27FC236}">
                <a16:creationId xmlns:a16="http://schemas.microsoft.com/office/drawing/2014/main" id="{E161D6D2-DF35-4DF5-E67F-B51CCB289B90}"/>
              </a:ext>
            </a:extLst>
          </p:cNvPr>
          <p:cNvSpPr>
            <a:spLocks noGrp="1"/>
          </p:cNvSpPr>
          <p:nvPr>
            <p:ph type="title"/>
          </p:nvPr>
        </p:nvSpPr>
        <p:spPr>
          <a:xfrm>
            <a:off x="623392" y="297931"/>
            <a:ext cx="9577064" cy="790244"/>
          </a:xfrm>
        </p:spPr>
        <p:txBody>
          <a:bodyPr/>
          <a:lstStyle/>
          <a:p>
            <a:r>
              <a:rPr lang="da-DK" dirty="0"/>
              <a:t>Hvad siger loven?</a:t>
            </a:r>
          </a:p>
        </p:txBody>
      </p:sp>
      <p:pic>
        <p:nvPicPr>
          <p:cNvPr id="4" name="Billede 3">
            <a:extLst>
              <a:ext uri="{FF2B5EF4-FFF2-40B4-BE49-F238E27FC236}">
                <a16:creationId xmlns:a16="http://schemas.microsoft.com/office/drawing/2014/main" id="{0E786693-5758-1BFE-318B-B53ECF2527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6160" y="968661"/>
            <a:ext cx="1923884" cy="1923880"/>
          </a:xfrm>
          <a:prstGeom prst="rect">
            <a:avLst/>
          </a:prstGeom>
        </p:spPr>
      </p:pic>
      <p:sp>
        <p:nvSpPr>
          <p:cNvPr id="5" name="Tekstfelt 4">
            <a:extLst>
              <a:ext uri="{FF2B5EF4-FFF2-40B4-BE49-F238E27FC236}">
                <a16:creationId xmlns:a16="http://schemas.microsoft.com/office/drawing/2014/main" id="{B9113C51-57DA-BFF9-E30F-873A1D05A6B2}"/>
              </a:ext>
            </a:extLst>
          </p:cNvPr>
          <p:cNvSpPr txBox="1"/>
          <p:nvPr/>
        </p:nvSpPr>
        <p:spPr>
          <a:xfrm rot="10800000" flipH="1" flipV="1">
            <a:off x="7536160" y="3996512"/>
            <a:ext cx="3566386" cy="1754326"/>
          </a:xfrm>
          <a:prstGeom prst="rect">
            <a:avLst/>
          </a:prstGeom>
          <a:noFill/>
        </p:spPr>
        <p:txBody>
          <a:bodyPr wrap="square" rtlCol="0">
            <a:spAutoFit/>
          </a:bodyPr>
          <a:lstStyle/>
          <a:p>
            <a:r>
              <a:rPr lang="da-DK" sz="1800" dirty="0">
                <a:solidFill>
                  <a:schemeClr val="tx1"/>
                </a:solidFill>
                <a:latin typeface="Calibri" panose="020F0502020204030204" pitchFamily="34" charset="0"/>
                <a:cs typeface="Calibri" panose="020F0502020204030204" pitchFamily="34" charset="0"/>
              </a:rPr>
              <a:t>I At-vejledningens eksempel ‘</a:t>
            </a:r>
            <a:r>
              <a:rPr lang="da-DK" sz="1800" i="1" dirty="0">
                <a:solidFill>
                  <a:schemeClr val="tx1"/>
                </a:solidFill>
                <a:latin typeface="Calibri" panose="020F0502020204030204" pitchFamily="34" charset="0"/>
                <a:cs typeface="Calibri" panose="020F0502020204030204" pitchFamily="34" charset="0"/>
              </a:rPr>
              <a:t>Dialog medførte bedre pausekultur</a:t>
            </a:r>
            <a:r>
              <a:rPr lang="da-DK" sz="1800" dirty="0">
                <a:solidFill>
                  <a:schemeClr val="tx1"/>
                </a:solidFill>
                <a:latin typeface="Calibri" panose="020F0502020204030204" pitchFamily="34" charset="0"/>
                <a:cs typeface="Calibri" panose="020F0502020204030204" pitchFamily="34" charset="0"/>
              </a:rPr>
              <a:t>’ refereres til de dialogkort om pausekultur, som BFA Velfærd og Offentlig administration har udviklet.</a:t>
            </a:r>
            <a:endParaRPr lang="da-DK" dirty="0"/>
          </a:p>
        </p:txBody>
      </p:sp>
    </p:spTree>
    <p:extLst>
      <p:ext uri="{BB962C8B-B14F-4D97-AF65-F5344CB8AC3E}">
        <p14:creationId xmlns:p14="http://schemas.microsoft.com/office/powerpoint/2010/main" val="2385136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3642BD03-C378-3F21-A095-DEBCC06B56BF}"/>
              </a:ext>
            </a:extLst>
          </p:cNvPr>
          <p:cNvSpPr>
            <a:spLocks noGrp="1"/>
          </p:cNvSpPr>
          <p:nvPr>
            <p:ph idx="1"/>
          </p:nvPr>
        </p:nvSpPr>
        <p:spPr>
          <a:xfrm>
            <a:off x="551384" y="1196752"/>
            <a:ext cx="10225136" cy="5112568"/>
          </a:xfrm>
        </p:spPr>
        <p:txBody>
          <a:bodyPr>
            <a:noAutofit/>
          </a:bodyPr>
          <a:lstStyle/>
          <a:p>
            <a:pPr>
              <a:spcAft>
                <a:spcPts val="1200"/>
              </a:spcAft>
            </a:pPr>
            <a:r>
              <a:rPr lang="da-DK" sz="2000" dirty="0">
                <a:solidFill>
                  <a:srgbClr val="7030A0"/>
                </a:solidFill>
              </a:rPr>
              <a:t>Film</a:t>
            </a:r>
            <a:br>
              <a:rPr lang="da-DK" sz="2000" dirty="0">
                <a:solidFill>
                  <a:srgbClr val="EE802C"/>
                </a:solidFill>
              </a:rPr>
            </a:br>
            <a:r>
              <a:rPr lang="da-DK" sz="2000" dirty="0"/>
              <a:t>Filmen kan bruges på et møde, hvor I efterfølgende kan drøfte,</a:t>
            </a:r>
            <a:br>
              <a:rPr lang="da-DK" sz="2000" dirty="0"/>
            </a:br>
            <a:r>
              <a:rPr lang="da-DK" sz="2000" dirty="0"/>
              <a:t>hvordan I på jeres arbejdsplads kan skabe en sund pausekultur.</a:t>
            </a:r>
            <a:endParaRPr lang="da-DK" sz="2000" dirty="0">
              <a:solidFill>
                <a:srgbClr val="EE802C"/>
              </a:solidFill>
            </a:endParaRPr>
          </a:p>
          <a:p>
            <a:pPr>
              <a:spcAft>
                <a:spcPts val="1200"/>
              </a:spcAft>
            </a:pPr>
            <a:r>
              <a:rPr lang="da-DK" sz="2000" dirty="0">
                <a:solidFill>
                  <a:srgbClr val="7030A0"/>
                </a:solidFill>
              </a:rPr>
              <a:t>Podcast</a:t>
            </a:r>
            <a:br>
              <a:rPr lang="da-DK" sz="2000" dirty="0">
                <a:solidFill>
                  <a:srgbClr val="EE802C"/>
                </a:solidFill>
              </a:rPr>
            </a:br>
            <a:r>
              <a:rPr lang="da-DK" sz="2000" dirty="0"/>
              <a:t>En serie af korte podcasts, der sætter spot på restitution, </a:t>
            </a:r>
            <a:br>
              <a:rPr lang="da-DK" sz="2000" dirty="0"/>
            </a:br>
            <a:r>
              <a:rPr lang="da-DK" sz="2000" dirty="0"/>
              <a:t>hvile og pausekultur på arbejdspladsen.</a:t>
            </a:r>
          </a:p>
          <a:p>
            <a:pPr>
              <a:spcAft>
                <a:spcPts val="1200"/>
              </a:spcAft>
            </a:pPr>
            <a:r>
              <a:rPr lang="da-DK" sz="2000" dirty="0">
                <a:solidFill>
                  <a:srgbClr val="7030A0"/>
                </a:solidFill>
              </a:rPr>
              <a:t>Dialogkort</a:t>
            </a:r>
            <a:br>
              <a:rPr lang="da-DK" sz="2000" dirty="0">
                <a:solidFill>
                  <a:srgbClr val="EE802C"/>
                </a:solidFill>
              </a:rPr>
            </a:br>
            <a:r>
              <a:rPr lang="da-DK" sz="2000" dirty="0"/>
              <a:t>I kan bruge dialogkortene til at understøtte en dialog om restitution og pausekultur</a:t>
            </a:r>
          </a:p>
          <a:p>
            <a:pPr>
              <a:spcAft>
                <a:spcPts val="1200"/>
              </a:spcAft>
            </a:pPr>
            <a:r>
              <a:rPr lang="da-DK" sz="2000" dirty="0">
                <a:solidFill>
                  <a:srgbClr val="7030A0"/>
                </a:solidFill>
              </a:rPr>
              <a:t>Vejledning</a:t>
            </a:r>
            <a:br>
              <a:rPr lang="da-DK" sz="2000" dirty="0">
                <a:solidFill>
                  <a:srgbClr val="EE802C"/>
                </a:solidFill>
              </a:rPr>
            </a:br>
            <a:r>
              <a:rPr lang="da-DK" sz="2000" dirty="0"/>
              <a:t>Vejledningen giver en oversigt over materialerne og råd om, hvordan I kan bruge dem.</a:t>
            </a:r>
          </a:p>
          <a:p>
            <a:pPr>
              <a:spcAft>
                <a:spcPts val="1200"/>
              </a:spcAft>
            </a:pPr>
            <a:r>
              <a:rPr lang="da-DK" sz="2000" dirty="0" err="1">
                <a:solidFill>
                  <a:srgbClr val="7030A0"/>
                </a:solidFill>
              </a:rPr>
              <a:t>Vidensark</a:t>
            </a:r>
            <a:br>
              <a:rPr lang="da-DK" sz="2000" dirty="0">
                <a:solidFill>
                  <a:srgbClr val="EE802C"/>
                </a:solidFill>
              </a:rPr>
            </a:br>
            <a:r>
              <a:rPr lang="da-DK" sz="2000" dirty="0" err="1"/>
              <a:t>Vidensark</a:t>
            </a:r>
            <a:r>
              <a:rPr lang="da-DK" sz="2000" dirty="0"/>
              <a:t> sætter fokus på restitution og pauser og hvorfor dette er vigtigt på en arbejdsplads.</a:t>
            </a:r>
          </a:p>
        </p:txBody>
      </p:sp>
      <p:sp>
        <p:nvSpPr>
          <p:cNvPr id="3" name="Titel 2">
            <a:extLst>
              <a:ext uri="{FF2B5EF4-FFF2-40B4-BE49-F238E27FC236}">
                <a16:creationId xmlns:a16="http://schemas.microsoft.com/office/drawing/2014/main" id="{8D0EC0F8-C088-FC98-65F7-7DEFA106BBA4}"/>
              </a:ext>
            </a:extLst>
          </p:cNvPr>
          <p:cNvSpPr>
            <a:spLocks noGrp="1"/>
          </p:cNvSpPr>
          <p:nvPr>
            <p:ph type="title"/>
          </p:nvPr>
        </p:nvSpPr>
        <p:spPr>
          <a:xfrm>
            <a:off x="551384" y="476672"/>
            <a:ext cx="9721080" cy="531955"/>
          </a:xfrm>
        </p:spPr>
        <p:txBody>
          <a:bodyPr/>
          <a:lstStyle/>
          <a:p>
            <a:r>
              <a:rPr lang="da-DK" b="1" dirty="0"/>
              <a:t>Alle redskaber  </a:t>
            </a:r>
          </a:p>
        </p:txBody>
      </p:sp>
    </p:spTree>
    <p:extLst>
      <p:ext uri="{BB962C8B-B14F-4D97-AF65-F5344CB8AC3E}">
        <p14:creationId xmlns:p14="http://schemas.microsoft.com/office/powerpoint/2010/main" val="3106273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3642BD03-C378-3F21-A095-DEBCC06B56BF}"/>
              </a:ext>
            </a:extLst>
          </p:cNvPr>
          <p:cNvSpPr>
            <a:spLocks noGrp="1"/>
          </p:cNvSpPr>
          <p:nvPr>
            <p:ph idx="1"/>
          </p:nvPr>
        </p:nvSpPr>
        <p:spPr>
          <a:xfrm>
            <a:off x="623392" y="2132856"/>
            <a:ext cx="9073008" cy="3960443"/>
          </a:xfrm>
        </p:spPr>
        <p:txBody>
          <a:bodyPr>
            <a:normAutofit/>
          </a:bodyPr>
          <a:lstStyle/>
          <a:p>
            <a:endParaRPr lang="da-DK" dirty="0"/>
          </a:p>
          <a:p>
            <a:endParaRPr lang="da-DK" dirty="0"/>
          </a:p>
          <a:p>
            <a:endParaRPr lang="da-DK" dirty="0"/>
          </a:p>
          <a:p>
            <a:endParaRPr lang="da-DK" dirty="0"/>
          </a:p>
          <a:p>
            <a:endParaRPr lang="da-DK" dirty="0"/>
          </a:p>
          <a:p>
            <a:endParaRPr lang="da-DK" dirty="0"/>
          </a:p>
          <a:p>
            <a:endParaRPr lang="da-DK" dirty="0"/>
          </a:p>
          <a:p>
            <a:endParaRPr lang="da-DK" dirty="0"/>
          </a:p>
        </p:txBody>
      </p:sp>
      <p:sp>
        <p:nvSpPr>
          <p:cNvPr id="3" name="Titel 2">
            <a:extLst>
              <a:ext uri="{FF2B5EF4-FFF2-40B4-BE49-F238E27FC236}">
                <a16:creationId xmlns:a16="http://schemas.microsoft.com/office/drawing/2014/main" id="{8D0EC0F8-C088-FC98-65F7-7DEFA106BBA4}"/>
              </a:ext>
            </a:extLst>
          </p:cNvPr>
          <p:cNvSpPr>
            <a:spLocks noGrp="1"/>
          </p:cNvSpPr>
          <p:nvPr>
            <p:ph type="title"/>
          </p:nvPr>
        </p:nvSpPr>
        <p:spPr>
          <a:xfrm>
            <a:off x="606041" y="332656"/>
            <a:ext cx="9721080" cy="792088"/>
          </a:xfrm>
        </p:spPr>
        <p:txBody>
          <a:bodyPr/>
          <a:lstStyle/>
          <a:p>
            <a:br>
              <a:rPr lang="da-DK" b="1" dirty="0"/>
            </a:br>
            <a:br>
              <a:rPr lang="da-DK" b="1" dirty="0"/>
            </a:br>
            <a:r>
              <a:rPr lang="da-DK" b="1" dirty="0"/>
              <a:t>Tak for i dag </a:t>
            </a:r>
            <a:r>
              <a:rPr lang="da-DK" b="1" dirty="0">
                <a:sym typeface="Wingdings" panose="05000000000000000000" pitchFamily="2" charset="2"/>
              </a:rPr>
              <a:t></a:t>
            </a:r>
            <a:br>
              <a:rPr lang="da-DK" b="1" dirty="0">
                <a:sym typeface="Wingdings" panose="05000000000000000000" pitchFamily="2" charset="2"/>
              </a:rPr>
            </a:br>
            <a:br>
              <a:rPr lang="da-DK" b="1" dirty="0">
                <a:sym typeface="Wingdings" panose="05000000000000000000" pitchFamily="2" charset="2"/>
              </a:rPr>
            </a:br>
            <a:r>
              <a:rPr lang="da-DK" sz="2800" dirty="0"/>
              <a:t>Alle redskaber er på BFA’s hjemmeside </a:t>
            </a:r>
            <a:br>
              <a:rPr lang="da-DK" b="1" dirty="0"/>
            </a:br>
            <a:endParaRPr lang="da-DK" b="1" dirty="0"/>
          </a:p>
        </p:txBody>
      </p:sp>
      <p:sp>
        <p:nvSpPr>
          <p:cNvPr id="4" name="Pladsholder til indhold 2">
            <a:extLst>
              <a:ext uri="{FF2B5EF4-FFF2-40B4-BE49-F238E27FC236}">
                <a16:creationId xmlns:a16="http://schemas.microsoft.com/office/drawing/2014/main" id="{C21E59A7-C9DC-0045-2A76-60B41DA25226}"/>
              </a:ext>
            </a:extLst>
          </p:cNvPr>
          <p:cNvSpPr txBox="1">
            <a:spLocks/>
          </p:cNvSpPr>
          <p:nvPr/>
        </p:nvSpPr>
        <p:spPr>
          <a:xfrm>
            <a:off x="640768" y="1693550"/>
            <a:ext cx="9073008" cy="105484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Klavika Bold" panose="020B0806040000020004"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Klavika Bold" panose="020B08060400000200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Klavika "/>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Klavika Bold" panose="020B0806040000020004"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Klavika Bold" panose="020B08060400000200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da-DK" sz="2000" dirty="0">
                <a:solidFill>
                  <a:srgbClr val="7030A0"/>
                </a:solidFill>
                <a:hlinkClick r:id="rId3">
                  <a:extLst>
                    <a:ext uri="{A12FA001-AC4F-418D-AE19-62706E023703}">
                      <ahyp:hlinkClr xmlns:ahyp="http://schemas.microsoft.com/office/drawing/2018/hyperlinkcolor" val="tx"/>
                    </a:ext>
                  </a:extLst>
                </a:hlinkClick>
              </a:rPr>
              <a:t>https://www.arbejdsmiljoweb.dk/trivsel/stress/pauser/restituhvafornoget</a:t>
            </a:r>
            <a:endParaRPr lang="da-DK" sz="2000" dirty="0">
              <a:solidFill>
                <a:srgbClr val="7030A0"/>
              </a:solidFill>
            </a:endParaRPr>
          </a:p>
          <a:p>
            <a:pPr marL="0" indent="0">
              <a:buFont typeface="Arial" pitchFamily="34" charset="0"/>
              <a:buNone/>
            </a:pPr>
            <a:endParaRPr lang="da-DK" sz="2000" dirty="0">
              <a:solidFill>
                <a:srgbClr val="7030A0"/>
              </a:solidFill>
            </a:endParaRPr>
          </a:p>
        </p:txBody>
      </p:sp>
      <p:pic>
        <p:nvPicPr>
          <p:cNvPr id="5" name="Billede 4">
            <a:extLst>
              <a:ext uri="{FF2B5EF4-FFF2-40B4-BE49-F238E27FC236}">
                <a16:creationId xmlns:a16="http://schemas.microsoft.com/office/drawing/2014/main" id="{461E7512-7F0E-A1F0-8EE8-C4FA6AA7E6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7002" y="2453423"/>
            <a:ext cx="3312368" cy="3312368"/>
          </a:xfrm>
          <a:prstGeom prst="rect">
            <a:avLst/>
          </a:prstGeom>
        </p:spPr>
      </p:pic>
      <p:pic>
        <p:nvPicPr>
          <p:cNvPr id="6" name="Billede 5">
            <a:extLst>
              <a:ext uri="{FF2B5EF4-FFF2-40B4-BE49-F238E27FC236}">
                <a16:creationId xmlns:a16="http://schemas.microsoft.com/office/drawing/2014/main" id="{6A78748D-E59B-F7C2-47FB-BC72171B5A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2485811"/>
            <a:ext cx="2978702" cy="2978696"/>
          </a:xfrm>
          <a:prstGeom prst="rect">
            <a:avLst/>
          </a:prstGeom>
        </p:spPr>
      </p:pic>
    </p:spTree>
    <p:extLst>
      <p:ext uri="{BB962C8B-B14F-4D97-AF65-F5344CB8AC3E}">
        <p14:creationId xmlns:p14="http://schemas.microsoft.com/office/powerpoint/2010/main" val="2610302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2430D753-6BE8-23C7-E93F-846F267A0EEF}"/>
              </a:ext>
            </a:extLst>
          </p:cNvPr>
          <p:cNvSpPr>
            <a:spLocks noGrp="1"/>
          </p:cNvSpPr>
          <p:nvPr>
            <p:ph idx="1"/>
          </p:nvPr>
        </p:nvSpPr>
        <p:spPr>
          <a:xfrm>
            <a:off x="623392" y="1285308"/>
            <a:ext cx="10536600" cy="4824539"/>
          </a:xfrm>
        </p:spPr>
        <p:txBody>
          <a:bodyPr>
            <a:normAutofit/>
          </a:bodyPr>
          <a:lstStyle/>
          <a:p>
            <a:pPr marL="457200" lvl="1" indent="-457200">
              <a:spcAft>
                <a:spcPts val="1200"/>
              </a:spcAft>
              <a:buFont typeface="Arial"/>
              <a:buChar char="•"/>
              <a:tabLst>
                <a:tab pos="365125" algn="l"/>
                <a:tab pos="1447800" algn="l"/>
                <a:tab pos="2171700" algn="l"/>
                <a:tab pos="2895600" algn="l"/>
                <a:tab pos="3619500" algn="l"/>
                <a:tab pos="4343400" algn="l"/>
                <a:tab pos="5067300" algn="l"/>
                <a:tab pos="5791200" algn="l"/>
                <a:tab pos="6515100" algn="l"/>
                <a:tab pos="7239000" algn="l"/>
                <a:tab pos="7962900" algn="l"/>
              </a:tabLst>
              <a:defRPr/>
            </a:pPr>
            <a:endParaRPr lang="da-DK" dirty="0"/>
          </a:p>
          <a:p>
            <a:pPr marL="457200" lvl="1" indent="-457200">
              <a:spcAft>
                <a:spcPts val="1200"/>
              </a:spcAft>
              <a:buFont typeface="Arial"/>
              <a:buChar char="•"/>
              <a:tabLst>
                <a:tab pos="365125" algn="l"/>
                <a:tab pos="1447800" algn="l"/>
                <a:tab pos="2171700" algn="l"/>
                <a:tab pos="2895600" algn="l"/>
                <a:tab pos="3619500" algn="l"/>
                <a:tab pos="4343400" algn="l"/>
                <a:tab pos="5067300" algn="l"/>
                <a:tab pos="5791200" algn="l"/>
                <a:tab pos="6515100" algn="l"/>
                <a:tab pos="7239000" algn="l"/>
                <a:tab pos="7962900" algn="l"/>
              </a:tabLst>
              <a:defRPr/>
            </a:pPr>
            <a:r>
              <a:rPr lang="da-DK" dirty="0"/>
              <a:t>BFA Velfærd og Offentlig administration</a:t>
            </a:r>
          </a:p>
          <a:p>
            <a:pPr marL="457200" lvl="1" indent="-457200">
              <a:spcAft>
                <a:spcPts val="1200"/>
              </a:spcAft>
              <a:buFont typeface="Arial"/>
              <a:buChar char="•"/>
              <a:tabLst>
                <a:tab pos="365125" algn="l"/>
                <a:tab pos="1447800" algn="l"/>
                <a:tab pos="2171700" algn="l"/>
                <a:tab pos="2895600" algn="l"/>
                <a:tab pos="3619500" algn="l"/>
                <a:tab pos="4343400" algn="l"/>
                <a:tab pos="5067300" algn="l"/>
                <a:tab pos="5791200" algn="l"/>
                <a:tab pos="6515100" algn="l"/>
                <a:tab pos="7239000" algn="l"/>
                <a:tab pos="7962900" algn="l"/>
              </a:tabLst>
              <a:defRPr/>
            </a:pPr>
            <a:r>
              <a:rPr lang="da-DK" dirty="0"/>
              <a:t>Bistår arbejdspladserne med information </a:t>
            </a:r>
            <a:br>
              <a:rPr lang="da-DK" dirty="0"/>
            </a:br>
            <a:r>
              <a:rPr lang="da-DK" dirty="0"/>
              <a:t>og vejledning til at skabe et bedre arbejdsmiljø</a:t>
            </a:r>
          </a:p>
          <a:p>
            <a:pPr marL="457200" lvl="1" indent="-457200">
              <a:spcAft>
                <a:spcPts val="1200"/>
              </a:spcAft>
              <a:buFont typeface="Arial"/>
              <a:buChar char="•"/>
              <a:tabLst>
                <a:tab pos="365125" algn="l"/>
                <a:tab pos="1447800" algn="l"/>
                <a:tab pos="2171700" algn="l"/>
                <a:tab pos="2895600" algn="l"/>
                <a:tab pos="3619500" algn="l"/>
                <a:tab pos="4343400" algn="l"/>
                <a:tab pos="5067300" algn="l"/>
                <a:tab pos="5791200" algn="l"/>
                <a:tab pos="6515100" algn="l"/>
                <a:tab pos="7239000" algn="l"/>
                <a:tab pos="7962900" algn="l"/>
              </a:tabLst>
              <a:defRPr/>
            </a:pPr>
            <a:r>
              <a:rPr lang="da-DK" dirty="0"/>
              <a:t>Mere info om materialerne? Kontakt projektleder i BFA Lise Keller </a:t>
            </a:r>
            <a:r>
              <a:rPr lang="da-DK" dirty="0">
                <a:hlinkClick r:id="rId3"/>
              </a:rPr>
              <a:t>lke@bfa.dk</a:t>
            </a:r>
            <a:r>
              <a:rPr lang="da-DK" dirty="0"/>
              <a:t> </a:t>
            </a:r>
          </a:p>
          <a:p>
            <a:pPr marL="457200" lvl="1" indent="-457200">
              <a:spcAft>
                <a:spcPts val="1200"/>
              </a:spcAft>
              <a:buFont typeface="Arial"/>
              <a:buChar char="•"/>
              <a:tabLst>
                <a:tab pos="365125" algn="l"/>
                <a:tab pos="1447800" algn="l"/>
                <a:tab pos="2171700" algn="l"/>
                <a:tab pos="2895600" algn="l"/>
                <a:tab pos="3619500" algn="l"/>
                <a:tab pos="4343400" algn="l"/>
                <a:tab pos="5067300" algn="l"/>
                <a:tab pos="5791200" algn="l"/>
                <a:tab pos="6515100" algn="l"/>
                <a:tab pos="7239000" algn="l"/>
                <a:tab pos="7962900" algn="l"/>
              </a:tabLst>
              <a:defRPr/>
            </a:pPr>
            <a:r>
              <a:rPr lang="da-DK" dirty="0"/>
              <a:t>Alle materialer er udviklet i samarbejde med Eva Thoft og Inger-Marie Wiegman, TeamArbejdsliv samt Morten Bichel, </a:t>
            </a:r>
            <a:r>
              <a:rPr lang="da-DK" dirty="0" err="1"/>
              <a:t>Kombic</a:t>
            </a:r>
            <a:r>
              <a:rPr lang="da-DK" dirty="0"/>
              <a:t> og Karen Krarup, grafiker. </a:t>
            </a:r>
          </a:p>
        </p:txBody>
      </p:sp>
      <p:sp>
        <p:nvSpPr>
          <p:cNvPr id="3" name="Titel 2">
            <a:extLst>
              <a:ext uri="{FF2B5EF4-FFF2-40B4-BE49-F238E27FC236}">
                <a16:creationId xmlns:a16="http://schemas.microsoft.com/office/drawing/2014/main" id="{0404E919-DEF4-B9A5-4324-D850E3BBF4CC}"/>
              </a:ext>
            </a:extLst>
          </p:cNvPr>
          <p:cNvSpPr>
            <a:spLocks noGrp="1"/>
          </p:cNvSpPr>
          <p:nvPr>
            <p:ph type="title"/>
          </p:nvPr>
        </p:nvSpPr>
        <p:spPr>
          <a:xfrm>
            <a:off x="623392" y="263208"/>
            <a:ext cx="9577064" cy="790244"/>
          </a:xfrm>
        </p:spPr>
        <p:txBody>
          <a:bodyPr/>
          <a:lstStyle/>
          <a:p>
            <a:r>
              <a:rPr lang="da-DK" dirty="0"/>
              <a:t>Hvem står bag ”Restitution og pausekultur”?</a:t>
            </a:r>
          </a:p>
        </p:txBody>
      </p:sp>
      <p:pic>
        <p:nvPicPr>
          <p:cNvPr id="4" name="Billede 3">
            <a:extLst>
              <a:ext uri="{FF2B5EF4-FFF2-40B4-BE49-F238E27FC236}">
                <a16:creationId xmlns:a16="http://schemas.microsoft.com/office/drawing/2014/main" id="{A21D1355-B027-08FC-5BFB-B7A62A6767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6280" y="1196752"/>
            <a:ext cx="1744744" cy="1744742"/>
          </a:xfrm>
          <a:prstGeom prst="rect">
            <a:avLst/>
          </a:prstGeom>
        </p:spPr>
      </p:pic>
      <p:pic>
        <p:nvPicPr>
          <p:cNvPr id="5" name="Billede 4">
            <a:extLst>
              <a:ext uri="{FF2B5EF4-FFF2-40B4-BE49-F238E27FC236}">
                <a16:creationId xmlns:a16="http://schemas.microsoft.com/office/drawing/2014/main" id="{BFA99AE0-C64B-DF83-9315-B469AC8D4D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5840" y="4425619"/>
            <a:ext cx="1715170" cy="1715170"/>
          </a:xfrm>
          <a:prstGeom prst="rect">
            <a:avLst/>
          </a:prstGeom>
        </p:spPr>
      </p:pic>
    </p:spTree>
    <p:extLst>
      <p:ext uri="{BB962C8B-B14F-4D97-AF65-F5344CB8AC3E}">
        <p14:creationId xmlns:p14="http://schemas.microsoft.com/office/powerpoint/2010/main" val="3038367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D6B3E83-9D0B-1C18-C9EE-B86F87E144F8}"/>
              </a:ext>
            </a:extLst>
          </p:cNvPr>
          <p:cNvSpPr>
            <a:spLocks noGrp="1"/>
          </p:cNvSpPr>
          <p:nvPr>
            <p:ph type="title"/>
          </p:nvPr>
        </p:nvSpPr>
        <p:spPr/>
        <p:txBody>
          <a:bodyPr/>
          <a:lstStyle/>
          <a:p>
            <a:r>
              <a:rPr lang="da-DK" dirty="0"/>
              <a:t>Gule ikoner til at bruge frit</a:t>
            </a:r>
          </a:p>
        </p:txBody>
      </p:sp>
      <p:pic>
        <p:nvPicPr>
          <p:cNvPr id="4" name="Billede 3">
            <a:extLst>
              <a:ext uri="{FF2B5EF4-FFF2-40B4-BE49-F238E27FC236}">
                <a16:creationId xmlns:a16="http://schemas.microsoft.com/office/drawing/2014/main" id="{0160723A-7781-A5A5-E0B7-11CEFB18ED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8681" y="4603141"/>
            <a:ext cx="1013413" cy="1013413"/>
          </a:xfrm>
          <a:prstGeom prst="rect">
            <a:avLst/>
          </a:prstGeom>
        </p:spPr>
      </p:pic>
      <p:pic>
        <p:nvPicPr>
          <p:cNvPr id="5" name="Billede 4">
            <a:extLst>
              <a:ext uri="{FF2B5EF4-FFF2-40B4-BE49-F238E27FC236}">
                <a16:creationId xmlns:a16="http://schemas.microsoft.com/office/drawing/2014/main" id="{9B7E2127-5738-8B93-5D36-449179A82D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1513" y="1835167"/>
            <a:ext cx="889361" cy="889361"/>
          </a:xfrm>
          <a:prstGeom prst="rect">
            <a:avLst/>
          </a:prstGeom>
        </p:spPr>
      </p:pic>
      <p:pic>
        <p:nvPicPr>
          <p:cNvPr id="6" name="Billede 5">
            <a:extLst>
              <a:ext uri="{FF2B5EF4-FFF2-40B4-BE49-F238E27FC236}">
                <a16:creationId xmlns:a16="http://schemas.microsoft.com/office/drawing/2014/main" id="{20CF7F86-465E-76F4-2870-B16CC7BFA3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7310" y="4302136"/>
            <a:ext cx="1146060" cy="1146060"/>
          </a:xfrm>
          <a:prstGeom prst="rect">
            <a:avLst/>
          </a:prstGeom>
        </p:spPr>
      </p:pic>
      <p:pic>
        <p:nvPicPr>
          <p:cNvPr id="7" name="Billede 6">
            <a:extLst>
              <a:ext uri="{FF2B5EF4-FFF2-40B4-BE49-F238E27FC236}">
                <a16:creationId xmlns:a16="http://schemas.microsoft.com/office/drawing/2014/main" id="{CE2F2DF5-E40F-9D55-17E3-E13FE05E8E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4272" y="3701384"/>
            <a:ext cx="1366945" cy="1366945"/>
          </a:xfrm>
          <a:prstGeom prst="rect">
            <a:avLst/>
          </a:prstGeom>
        </p:spPr>
      </p:pic>
      <p:pic>
        <p:nvPicPr>
          <p:cNvPr id="8" name="Billede 7">
            <a:extLst>
              <a:ext uri="{FF2B5EF4-FFF2-40B4-BE49-F238E27FC236}">
                <a16:creationId xmlns:a16="http://schemas.microsoft.com/office/drawing/2014/main" id="{62E9AE6E-96A4-D5C6-75D1-AA1026088D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89214" y="898043"/>
            <a:ext cx="1366945" cy="1366945"/>
          </a:xfrm>
          <a:prstGeom prst="rect">
            <a:avLst/>
          </a:prstGeom>
        </p:spPr>
      </p:pic>
      <p:pic>
        <p:nvPicPr>
          <p:cNvPr id="9" name="Billede 8">
            <a:extLst>
              <a:ext uri="{FF2B5EF4-FFF2-40B4-BE49-F238E27FC236}">
                <a16:creationId xmlns:a16="http://schemas.microsoft.com/office/drawing/2014/main" id="{481E5078-9446-E7A9-C803-900B3DE13C3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18811" y="772205"/>
            <a:ext cx="1366945" cy="1366945"/>
          </a:xfrm>
          <a:prstGeom prst="rect">
            <a:avLst/>
          </a:prstGeom>
        </p:spPr>
      </p:pic>
      <p:pic>
        <p:nvPicPr>
          <p:cNvPr id="10" name="Billede 9">
            <a:extLst>
              <a:ext uri="{FF2B5EF4-FFF2-40B4-BE49-F238E27FC236}">
                <a16:creationId xmlns:a16="http://schemas.microsoft.com/office/drawing/2014/main" id="{A9CC6FEF-50DF-D421-756B-3B9ABAA3AA4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95999" y="1122900"/>
            <a:ext cx="1366945" cy="1366945"/>
          </a:xfrm>
          <a:prstGeom prst="rect">
            <a:avLst/>
          </a:prstGeom>
        </p:spPr>
      </p:pic>
      <p:pic>
        <p:nvPicPr>
          <p:cNvPr id="11" name="Billede 10">
            <a:extLst>
              <a:ext uri="{FF2B5EF4-FFF2-40B4-BE49-F238E27FC236}">
                <a16:creationId xmlns:a16="http://schemas.microsoft.com/office/drawing/2014/main" id="{A35C5751-BF26-FAB9-D112-26E28ED2815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73658" y="2745527"/>
            <a:ext cx="1366945" cy="1366945"/>
          </a:xfrm>
          <a:prstGeom prst="rect">
            <a:avLst/>
          </a:prstGeom>
        </p:spPr>
      </p:pic>
      <p:pic>
        <p:nvPicPr>
          <p:cNvPr id="12" name="Billede 11">
            <a:extLst>
              <a:ext uri="{FF2B5EF4-FFF2-40B4-BE49-F238E27FC236}">
                <a16:creationId xmlns:a16="http://schemas.microsoft.com/office/drawing/2014/main" id="{67D2212B-AF23-AD8B-C60B-656ED97F973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94765" y="4239014"/>
            <a:ext cx="1366945" cy="1366945"/>
          </a:xfrm>
          <a:prstGeom prst="rect">
            <a:avLst/>
          </a:prstGeom>
        </p:spPr>
      </p:pic>
      <p:pic>
        <p:nvPicPr>
          <p:cNvPr id="13" name="Billede 12">
            <a:extLst>
              <a:ext uri="{FF2B5EF4-FFF2-40B4-BE49-F238E27FC236}">
                <a16:creationId xmlns:a16="http://schemas.microsoft.com/office/drawing/2014/main" id="{81389AE5-8492-F555-8A45-B0D1B2DA7DD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13038" y="3982982"/>
            <a:ext cx="1366945" cy="1366945"/>
          </a:xfrm>
          <a:prstGeom prst="rect">
            <a:avLst/>
          </a:prstGeom>
        </p:spPr>
      </p:pic>
      <p:pic>
        <p:nvPicPr>
          <p:cNvPr id="14" name="Billede 13">
            <a:extLst>
              <a:ext uri="{FF2B5EF4-FFF2-40B4-BE49-F238E27FC236}">
                <a16:creationId xmlns:a16="http://schemas.microsoft.com/office/drawing/2014/main" id="{3D690B66-0D0B-4F05-5CAB-A045D7DCF05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97956" y="4884538"/>
            <a:ext cx="1843808" cy="1843808"/>
          </a:xfrm>
          <a:prstGeom prst="rect">
            <a:avLst/>
          </a:prstGeom>
        </p:spPr>
      </p:pic>
      <p:pic>
        <p:nvPicPr>
          <p:cNvPr id="15" name="Billede 14">
            <a:extLst>
              <a:ext uri="{FF2B5EF4-FFF2-40B4-BE49-F238E27FC236}">
                <a16:creationId xmlns:a16="http://schemas.microsoft.com/office/drawing/2014/main" id="{297BFC36-297A-7EBB-45BF-E8E4BF2ED95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751396" y="2568900"/>
            <a:ext cx="1176082" cy="1176082"/>
          </a:xfrm>
          <a:prstGeom prst="rect">
            <a:avLst/>
          </a:prstGeom>
        </p:spPr>
      </p:pic>
      <p:pic>
        <p:nvPicPr>
          <p:cNvPr id="16" name="Billede 15">
            <a:extLst>
              <a:ext uri="{FF2B5EF4-FFF2-40B4-BE49-F238E27FC236}">
                <a16:creationId xmlns:a16="http://schemas.microsoft.com/office/drawing/2014/main" id="{043E1184-2C84-DAC4-0DF5-341331547B5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60450" y="4646829"/>
            <a:ext cx="1085508" cy="1085508"/>
          </a:xfrm>
          <a:prstGeom prst="rect">
            <a:avLst/>
          </a:prstGeom>
        </p:spPr>
      </p:pic>
      <p:pic>
        <p:nvPicPr>
          <p:cNvPr id="17" name="Billede 16">
            <a:extLst>
              <a:ext uri="{FF2B5EF4-FFF2-40B4-BE49-F238E27FC236}">
                <a16:creationId xmlns:a16="http://schemas.microsoft.com/office/drawing/2014/main" id="{928F6EBC-1AEB-63FC-0E09-F72DF0C0BD7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318311" y="5451894"/>
            <a:ext cx="1366945" cy="1366945"/>
          </a:xfrm>
          <a:prstGeom prst="rect">
            <a:avLst/>
          </a:prstGeom>
        </p:spPr>
      </p:pic>
      <p:pic>
        <p:nvPicPr>
          <p:cNvPr id="18" name="Billede 17">
            <a:extLst>
              <a:ext uri="{FF2B5EF4-FFF2-40B4-BE49-F238E27FC236}">
                <a16:creationId xmlns:a16="http://schemas.microsoft.com/office/drawing/2014/main" id="{C54FAB0C-4E19-CBD7-B48A-D6FEB35DCDC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468681" y="2668427"/>
            <a:ext cx="1151918" cy="1151918"/>
          </a:xfrm>
          <a:prstGeom prst="rect">
            <a:avLst/>
          </a:prstGeom>
        </p:spPr>
      </p:pic>
      <p:pic>
        <p:nvPicPr>
          <p:cNvPr id="19" name="Billede 18">
            <a:extLst>
              <a:ext uri="{FF2B5EF4-FFF2-40B4-BE49-F238E27FC236}">
                <a16:creationId xmlns:a16="http://schemas.microsoft.com/office/drawing/2014/main" id="{3BC919F7-1048-E2A0-BED8-34568DF547F2}"/>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912011" y="1668417"/>
            <a:ext cx="1366945" cy="1366945"/>
          </a:xfrm>
          <a:prstGeom prst="rect">
            <a:avLst/>
          </a:prstGeom>
        </p:spPr>
      </p:pic>
      <p:pic>
        <p:nvPicPr>
          <p:cNvPr id="20" name="Billede 19">
            <a:extLst>
              <a:ext uri="{FF2B5EF4-FFF2-40B4-BE49-F238E27FC236}">
                <a16:creationId xmlns:a16="http://schemas.microsoft.com/office/drawing/2014/main" id="{8B861003-A15E-796E-95E7-38AE2D73C850}"/>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259790" y="180495"/>
            <a:ext cx="942405" cy="942405"/>
          </a:xfrm>
          <a:prstGeom prst="rect">
            <a:avLst/>
          </a:prstGeom>
        </p:spPr>
      </p:pic>
      <p:pic>
        <p:nvPicPr>
          <p:cNvPr id="21" name="Billede 20">
            <a:extLst>
              <a:ext uri="{FF2B5EF4-FFF2-40B4-BE49-F238E27FC236}">
                <a16:creationId xmlns:a16="http://schemas.microsoft.com/office/drawing/2014/main" id="{B66C8F8B-FE4F-219B-54D6-B3CCE0F61B9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075916" y="3093031"/>
            <a:ext cx="1366945" cy="1366945"/>
          </a:xfrm>
          <a:prstGeom prst="rect">
            <a:avLst/>
          </a:prstGeom>
        </p:spPr>
      </p:pic>
      <p:pic>
        <p:nvPicPr>
          <p:cNvPr id="24" name="Billede 23">
            <a:extLst>
              <a:ext uri="{FF2B5EF4-FFF2-40B4-BE49-F238E27FC236}">
                <a16:creationId xmlns:a16="http://schemas.microsoft.com/office/drawing/2014/main" id="{42BB2ACA-30B1-6009-11B4-7C723E8F1D20}"/>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79579" y="4835004"/>
            <a:ext cx="1843808" cy="1843808"/>
          </a:xfrm>
          <a:prstGeom prst="rect">
            <a:avLst/>
          </a:prstGeom>
        </p:spPr>
      </p:pic>
      <p:pic>
        <p:nvPicPr>
          <p:cNvPr id="2" name="Billede 1">
            <a:extLst>
              <a:ext uri="{FF2B5EF4-FFF2-40B4-BE49-F238E27FC236}">
                <a16:creationId xmlns:a16="http://schemas.microsoft.com/office/drawing/2014/main" id="{43CFB84F-926A-29FA-8792-A3A5DC00A228}"/>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9326520" y="925436"/>
            <a:ext cx="909731" cy="909731"/>
          </a:xfrm>
          <a:prstGeom prst="rect">
            <a:avLst/>
          </a:prstGeom>
        </p:spPr>
      </p:pic>
      <p:pic>
        <p:nvPicPr>
          <p:cNvPr id="22" name="Billede 21">
            <a:extLst>
              <a:ext uri="{FF2B5EF4-FFF2-40B4-BE49-F238E27FC236}">
                <a16:creationId xmlns:a16="http://schemas.microsoft.com/office/drawing/2014/main" id="{AFED3E83-1729-EFC0-0BD5-4C6C33A87102}"/>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033752" y="3557231"/>
            <a:ext cx="909731" cy="909731"/>
          </a:xfrm>
          <a:prstGeom prst="rect">
            <a:avLst/>
          </a:prstGeom>
        </p:spPr>
      </p:pic>
      <p:pic>
        <p:nvPicPr>
          <p:cNvPr id="23" name="Billede 22">
            <a:extLst>
              <a:ext uri="{FF2B5EF4-FFF2-40B4-BE49-F238E27FC236}">
                <a16:creationId xmlns:a16="http://schemas.microsoft.com/office/drawing/2014/main" id="{174E1412-40D5-F828-C422-7F093DE51597}"/>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836226" y="975900"/>
            <a:ext cx="909731" cy="909731"/>
          </a:xfrm>
          <a:prstGeom prst="rect">
            <a:avLst/>
          </a:prstGeom>
        </p:spPr>
      </p:pic>
      <p:pic>
        <p:nvPicPr>
          <p:cNvPr id="25" name="Billede 24">
            <a:extLst>
              <a:ext uri="{FF2B5EF4-FFF2-40B4-BE49-F238E27FC236}">
                <a16:creationId xmlns:a16="http://schemas.microsoft.com/office/drawing/2014/main" id="{EABAD32C-C2EE-A442-4179-322FE8A9F6BC}"/>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101019" y="192055"/>
            <a:ext cx="909731" cy="909731"/>
          </a:xfrm>
          <a:prstGeom prst="rect">
            <a:avLst/>
          </a:prstGeom>
        </p:spPr>
      </p:pic>
      <p:pic>
        <p:nvPicPr>
          <p:cNvPr id="26" name="Billede 25">
            <a:extLst>
              <a:ext uri="{FF2B5EF4-FFF2-40B4-BE49-F238E27FC236}">
                <a16:creationId xmlns:a16="http://schemas.microsoft.com/office/drawing/2014/main" id="{A92BB05C-C5AB-31A5-B7FD-8540845A204A}"/>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530753" y="2954424"/>
            <a:ext cx="909731" cy="909731"/>
          </a:xfrm>
          <a:prstGeom prst="rect">
            <a:avLst/>
          </a:prstGeom>
        </p:spPr>
      </p:pic>
      <p:pic>
        <p:nvPicPr>
          <p:cNvPr id="27" name="Billede 26">
            <a:extLst>
              <a:ext uri="{FF2B5EF4-FFF2-40B4-BE49-F238E27FC236}">
                <a16:creationId xmlns:a16="http://schemas.microsoft.com/office/drawing/2014/main" id="{43A63067-0E16-8B22-6394-5A7C96DC7278}"/>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3774223" y="2334106"/>
            <a:ext cx="909731" cy="909731"/>
          </a:xfrm>
          <a:prstGeom prst="rect">
            <a:avLst/>
          </a:prstGeom>
        </p:spPr>
      </p:pic>
      <p:pic>
        <p:nvPicPr>
          <p:cNvPr id="28" name="Billede 27">
            <a:extLst>
              <a:ext uri="{FF2B5EF4-FFF2-40B4-BE49-F238E27FC236}">
                <a16:creationId xmlns:a16="http://schemas.microsoft.com/office/drawing/2014/main" id="{1F837325-07C0-111C-430E-B28375626F01}"/>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79579" y="1360306"/>
            <a:ext cx="1170608" cy="1170608"/>
          </a:xfrm>
          <a:prstGeom prst="rect">
            <a:avLst/>
          </a:prstGeom>
        </p:spPr>
      </p:pic>
      <p:pic>
        <p:nvPicPr>
          <p:cNvPr id="29" name="Billede 28">
            <a:extLst>
              <a:ext uri="{FF2B5EF4-FFF2-40B4-BE49-F238E27FC236}">
                <a16:creationId xmlns:a16="http://schemas.microsoft.com/office/drawing/2014/main" id="{342DE688-B8E8-3283-AFFF-9532D6462F3D}"/>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952660" y="1569775"/>
            <a:ext cx="1170608" cy="1170608"/>
          </a:xfrm>
          <a:prstGeom prst="rect">
            <a:avLst/>
          </a:prstGeom>
        </p:spPr>
      </p:pic>
      <p:pic>
        <p:nvPicPr>
          <p:cNvPr id="30" name="Billede 29">
            <a:extLst>
              <a:ext uri="{FF2B5EF4-FFF2-40B4-BE49-F238E27FC236}">
                <a16:creationId xmlns:a16="http://schemas.microsoft.com/office/drawing/2014/main" id="{2A3A4107-FEC2-8114-F25D-0DDAACB40AB8}"/>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0573658" y="4666454"/>
            <a:ext cx="1170608" cy="1170608"/>
          </a:xfrm>
          <a:prstGeom prst="rect">
            <a:avLst/>
          </a:prstGeom>
        </p:spPr>
      </p:pic>
      <p:pic>
        <p:nvPicPr>
          <p:cNvPr id="31" name="Billede 30">
            <a:extLst>
              <a:ext uri="{FF2B5EF4-FFF2-40B4-BE49-F238E27FC236}">
                <a16:creationId xmlns:a16="http://schemas.microsoft.com/office/drawing/2014/main" id="{85D0ED7A-8E25-B501-147C-4882FA11D31D}"/>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2378083" y="2911697"/>
            <a:ext cx="1085540" cy="1085540"/>
          </a:xfrm>
          <a:prstGeom prst="rect">
            <a:avLst/>
          </a:prstGeom>
        </p:spPr>
      </p:pic>
      <p:pic>
        <p:nvPicPr>
          <p:cNvPr id="32" name="Billede 31">
            <a:extLst>
              <a:ext uri="{FF2B5EF4-FFF2-40B4-BE49-F238E27FC236}">
                <a16:creationId xmlns:a16="http://schemas.microsoft.com/office/drawing/2014/main" id="{4A0E6588-2AD8-2A0D-4372-68994521D079}"/>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301286" y="2692074"/>
            <a:ext cx="1460692" cy="1460692"/>
          </a:xfrm>
          <a:prstGeom prst="rect">
            <a:avLst/>
          </a:prstGeom>
        </p:spPr>
      </p:pic>
    </p:spTree>
    <p:extLst>
      <p:ext uri="{BB962C8B-B14F-4D97-AF65-F5344CB8AC3E}">
        <p14:creationId xmlns:p14="http://schemas.microsoft.com/office/powerpoint/2010/main" val="2240335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7FE9952-1461-1132-FF06-ECB6EA870A80}"/>
              </a:ext>
            </a:extLst>
          </p:cNvPr>
          <p:cNvSpPr>
            <a:spLocks noGrp="1"/>
          </p:cNvSpPr>
          <p:nvPr>
            <p:ph type="title"/>
          </p:nvPr>
        </p:nvSpPr>
        <p:spPr/>
        <p:txBody>
          <a:bodyPr/>
          <a:lstStyle/>
          <a:p>
            <a:r>
              <a:rPr lang="da-DK" b="1" dirty="0"/>
              <a:t>Dagens program</a:t>
            </a:r>
          </a:p>
        </p:txBody>
      </p:sp>
      <p:sp>
        <p:nvSpPr>
          <p:cNvPr id="6" name="Tekstfelt 5">
            <a:extLst>
              <a:ext uri="{FF2B5EF4-FFF2-40B4-BE49-F238E27FC236}">
                <a16:creationId xmlns:a16="http://schemas.microsoft.com/office/drawing/2014/main" id="{BB4A9E17-5E5E-6795-4FB6-F43AF5FFBD81}"/>
              </a:ext>
            </a:extLst>
          </p:cNvPr>
          <p:cNvSpPr txBox="1"/>
          <p:nvPr/>
        </p:nvSpPr>
        <p:spPr>
          <a:xfrm>
            <a:off x="623392" y="1700808"/>
            <a:ext cx="4608512" cy="1938992"/>
          </a:xfrm>
          <a:prstGeom prst="rect">
            <a:avLst/>
          </a:prstGeom>
          <a:noFill/>
        </p:spPr>
        <p:txBody>
          <a:bodyPr wrap="square" rtlCol="0">
            <a:spAutoFit/>
          </a:bodyPr>
          <a:lstStyle/>
          <a:p>
            <a:pPr marL="285750" indent="-285750">
              <a:buFont typeface="Arial" panose="020B0604020202020204" pitchFamily="34" charset="0"/>
              <a:buChar char="•"/>
            </a:pPr>
            <a:r>
              <a:rPr lang="da-DK" sz="2000" dirty="0">
                <a:latin typeface="Klavika Bold" panose="020B0806040000020004" pitchFamily="34" charset="0"/>
              </a:rPr>
              <a:t>Hvad er restitution og pauser?</a:t>
            </a:r>
          </a:p>
          <a:p>
            <a:pPr marL="285750" indent="-285750">
              <a:buFont typeface="Arial" panose="020B0604020202020204" pitchFamily="34" charset="0"/>
              <a:buChar char="•"/>
            </a:pPr>
            <a:endParaRPr lang="da-DK" sz="2000" dirty="0">
              <a:latin typeface="Klavika Bold" panose="020B0806040000020004" pitchFamily="34" charset="0"/>
            </a:endParaRPr>
          </a:p>
          <a:p>
            <a:pPr marL="285750" indent="-285750">
              <a:buFont typeface="Arial" panose="020B0604020202020204" pitchFamily="34" charset="0"/>
              <a:buChar char="•"/>
            </a:pPr>
            <a:r>
              <a:rPr lang="da-DK" sz="2000" dirty="0">
                <a:latin typeface="Klavika Bold" panose="020B0806040000020004" pitchFamily="34" charset="0"/>
              </a:rPr>
              <a:t>Hvorfor er det vigtigt?</a:t>
            </a:r>
          </a:p>
          <a:p>
            <a:pPr marL="285750" indent="-285750">
              <a:buFont typeface="Arial" panose="020B0604020202020204" pitchFamily="34" charset="0"/>
              <a:buChar char="•"/>
            </a:pPr>
            <a:endParaRPr lang="da-DK" sz="2000" dirty="0">
              <a:latin typeface="Klavika Bold" panose="020B0806040000020004" pitchFamily="34" charset="0"/>
            </a:endParaRPr>
          </a:p>
          <a:p>
            <a:pPr marL="285750" indent="-285750">
              <a:buFont typeface="Arial" panose="020B0604020202020204" pitchFamily="34" charset="0"/>
              <a:buChar char="•"/>
            </a:pPr>
            <a:r>
              <a:rPr lang="da-DK" sz="2000" dirty="0">
                <a:latin typeface="Klavika Bold" panose="020B0806040000020004" pitchFamily="34" charset="0"/>
              </a:rPr>
              <a:t>Hvordan kan vi blive bedre på arbejdet og når vi holder fri?</a:t>
            </a:r>
          </a:p>
        </p:txBody>
      </p:sp>
      <p:pic>
        <p:nvPicPr>
          <p:cNvPr id="8" name="Billede 7">
            <a:extLst>
              <a:ext uri="{FF2B5EF4-FFF2-40B4-BE49-F238E27FC236}">
                <a16:creationId xmlns:a16="http://schemas.microsoft.com/office/drawing/2014/main" id="{1E89D87E-6EBC-09AD-B070-AB27F8D5B9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 y="3573016"/>
            <a:ext cx="2880320" cy="2880320"/>
          </a:xfrm>
          <a:prstGeom prst="rect">
            <a:avLst/>
          </a:prstGeom>
        </p:spPr>
      </p:pic>
    </p:spTree>
    <p:extLst>
      <p:ext uri="{BB962C8B-B14F-4D97-AF65-F5344CB8AC3E}">
        <p14:creationId xmlns:p14="http://schemas.microsoft.com/office/powerpoint/2010/main" val="2575818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9205632-177F-3F27-C8A4-9ED029BDCF3F}"/>
              </a:ext>
            </a:extLst>
          </p:cNvPr>
          <p:cNvSpPr>
            <a:spLocks noGrp="1"/>
          </p:cNvSpPr>
          <p:nvPr>
            <p:ph type="title"/>
          </p:nvPr>
        </p:nvSpPr>
        <p:spPr/>
        <p:txBody>
          <a:bodyPr/>
          <a:lstStyle/>
          <a:p>
            <a:r>
              <a:rPr lang="da-DK" dirty="0"/>
              <a:t>Lilla ikoner</a:t>
            </a:r>
          </a:p>
        </p:txBody>
      </p:sp>
      <p:pic>
        <p:nvPicPr>
          <p:cNvPr id="4" name="Billede 3">
            <a:extLst>
              <a:ext uri="{FF2B5EF4-FFF2-40B4-BE49-F238E27FC236}">
                <a16:creationId xmlns:a16="http://schemas.microsoft.com/office/drawing/2014/main" id="{E3CE1EE4-0967-9D5D-A085-E26B9C9391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5753" y="1769492"/>
            <a:ext cx="1383643" cy="1383643"/>
          </a:xfrm>
          <a:prstGeom prst="rect">
            <a:avLst/>
          </a:prstGeom>
        </p:spPr>
      </p:pic>
      <p:pic>
        <p:nvPicPr>
          <p:cNvPr id="5" name="Billede 4">
            <a:extLst>
              <a:ext uri="{FF2B5EF4-FFF2-40B4-BE49-F238E27FC236}">
                <a16:creationId xmlns:a16="http://schemas.microsoft.com/office/drawing/2014/main" id="{A0636D0C-4ABC-926C-8CA0-49A3351C42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7698" y="1911686"/>
            <a:ext cx="1383643" cy="1383643"/>
          </a:xfrm>
          <a:prstGeom prst="rect">
            <a:avLst/>
          </a:prstGeom>
        </p:spPr>
      </p:pic>
      <p:pic>
        <p:nvPicPr>
          <p:cNvPr id="6" name="Billede 5">
            <a:extLst>
              <a:ext uri="{FF2B5EF4-FFF2-40B4-BE49-F238E27FC236}">
                <a16:creationId xmlns:a16="http://schemas.microsoft.com/office/drawing/2014/main" id="{3F484B1C-5759-FF86-E540-ACB80DCF80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11543" y="1433468"/>
            <a:ext cx="1383643" cy="1383643"/>
          </a:xfrm>
          <a:prstGeom prst="rect">
            <a:avLst/>
          </a:prstGeom>
        </p:spPr>
      </p:pic>
      <p:pic>
        <p:nvPicPr>
          <p:cNvPr id="7" name="Billede 6">
            <a:extLst>
              <a:ext uri="{FF2B5EF4-FFF2-40B4-BE49-F238E27FC236}">
                <a16:creationId xmlns:a16="http://schemas.microsoft.com/office/drawing/2014/main" id="{E5FBEA56-D6A3-5DDC-AEBD-B916C270FE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2516" y="508181"/>
            <a:ext cx="1383643" cy="1383643"/>
          </a:xfrm>
          <a:prstGeom prst="rect">
            <a:avLst/>
          </a:prstGeom>
        </p:spPr>
      </p:pic>
      <p:pic>
        <p:nvPicPr>
          <p:cNvPr id="8" name="Billede 7">
            <a:extLst>
              <a:ext uri="{FF2B5EF4-FFF2-40B4-BE49-F238E27FC236}">
                <a16:creationId xmlns:a16="http://schemas.microsoft.com/office/drawing/2014/main" id="{E7EBAD93-EE4C-89EC-A5F5-29E905B85F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3072" y="3100421"/>
            <a:ext cx="1383643" cy="1383643"/>
          </a:xfrm>
          <a:prstGeom prst="rect">
            <a:avLst/>
          </a:prstGeom>
        </p:spPr>
      </p:pic>
      <p:pic>
        <p:nvPicPr>
          <p:cNvPr id="9" name="Billede 8">
            <a:extLst>
              <a:ext uri="{FF2B5EF4-FFF2-40B4-BE49-F238E27FC236}">
                <a16:creationId xmlns:a16="http://schemas.microsoft.com/office/drawing/2014/main" id="{9BB94F20-3F45-24B2-8521-BDB83FCE85C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1417" y="2476300"/>
            <a:ext cx="1383643" cy="1383643"/>
          </a:xfrm>
          <a:prstGeom prst="rect">
            <a:avLst/>
          </a:prstGeom>
        </p:spPr>
      </p:pic>
      <p:pic>
        <p:nvPicPr>
          <p:cNvPr id="10" name="Billede 9">
            <a:extLst>
              <a:ext uri="{FF2B5EF4-FFF2-40B4-BE49-F238E27FC236}">
                <a16:creationId xmlns:a16="http://schemas.microsoft.com/office/drawing/2014/main" id="{ACF8CE20-B9A7-7146-932F-522796B6FC4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59982" y="346246"/>
            <a:ext cx="1383643" cy="1383643"/>
          </a:xfrm>
          <a:prstGeom prst="rect">
            <a:avLst/>
          </a:prstGeom>
        </p:spPr>
      </p:pic>
      <p:pic>
        <p:nvPicPr>
          <p:cNvPr id="11" name="Billede 10">
            <a:extLst>
              <a:ext uri="{FF2B5EF4-FFF2-40B4-BE49-F238E27FC236}">
                <a16:creationId xmlns:a16="http://schemas.microsoft.com/office/drawing/2014/main" id="{35DCE3CE-CA24-38B0-5296-D682EC235DE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95724" y="5146098"/>
            <a:ext cx="1383643" cy="1383643"/>
          </a:xfrm>
          <a:prstGeom prst="rect">
            <a:avLst/>
          </a:prstGeom>
        </p:spPr>
      </p:pic>
      <p:pic>
        <p:nvPicPr>
          <p:cNvPr id="12" name="Billede 11">
            <a:extLst>
              <a:ext uri="{FF2B5EF4-FFF2-40B4-BE49-F238E27FC236}">
                <a16:creationId xmlns:a16="http://schemas.microsoft.com/office/drawing/2014/main" id="{543A0C90-05CC-DBB9-9850-3EFCC050A66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89347" y="4716027"/>
            <a:ext cx="1383643" cy="1383643"/>
          </a:xfrm>
          <a:prstGeom prst="rect">
            <a:avLst/>
          </a:prstGeom>
        </p:spPr>
      </p:pic>
      <p:pic>
        <p:nvPicPr>
          <p:cNvPr id="13" name="Billede 12">
            <a:extLst>
              <a:ext uri="{FF2B5EF4-FFF2-40B4-BE49-F238E27FC236}">
                <a16:creationId xmlns:a16="http://schemas.microsoft.com/office/drawing/2014/main" id="{423B9BDE-CD99-7F58-39C5-311E789CBB5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853092" y="3794875"/>
            <a:ext cx="1383643" cy="1383643"/>
          </a:xfrm>
          <a:prstGeom prst="rect">
            <a:avLst/>
          </a:prstGeom>
        </p:spPr>
      </p:pic>
      <p:pic>
        <p:nvPicPr>
          <p:cNvPr id="14" name="Billede 13">
            <a:extLst>
              <a:ext uri="{FF2B5EF4-FFF2-40B4-BE49-F238E27FC236}">
                <a16:creationId xmlns:a16="http://schemas.microsoft.com/office/drawing/2014/main" id="{894B42AF-578F-0B48-2103-FC88956CDF9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4393" y="5336011"/>
            <a:ext cx="1383643" cy="1383643"/>
          </a:xfrm>
          <a:prstGeom prst="rect">
            <a:avLst/>
          </a:prstGeom>
        </p:spPr>
      </p:pic>
      <p:pic>
        <p:nvPicPr>
          <p:cNvPr id="15" name="Billede 14">
            <a:extLst>
              <a:ext uri="{FF2B5EF4-FFF2-40B4-BE49-F238E27FC236}">
                <a16:creationId xmlns:a16="http://schemas.microsoft.com/office/drawing/2014/main" id="{3C6674EB-0DA7-110A-110D-E5DF9A5E9BC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51556" y="3499066"/>
            <a:ext cx="1383643" cy="1383643"/>
          </a:xfrm>
          <a:prstGeom prst="rect">
            <a:avLst/>
          </a:prstGeom>
        </p:spPr>
      </p:pic>
      <p:pic>
        <p:nvPicPr>
          <p:cNvPr id="16" name="Billede 15">
            <a:extLst>
              <a:ext uri="{FF2B5EF4-FFF2-40B4-BE49-F238E27FC236}">
                <a16:creationId xmlns:a16="http://schemas.microsoft.com/office/drawing/2014/main" id="{B1490CBF-D86B-B3E6-6FDC-ED5951423B1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127138" y="3825391"/>
            <a:ext cx="1383643" cy="1383643"/>
          </a:xfrm>
          <a:prstGeom prst="rect">
            <a:avLst/>
          </a:prstGeom>
        </p:spPr>
      </p:pic>
      <p:pic>
        <p:nvPicPr>
          <p:cNvPr id="17" name="Billede 16">
            <a:extLst>
              <a:ext uri="{FF2B5EF4-FFF2-40B4-BE49-F238E27FC236}">
                <a16:creationId xmlns:a16="http://schemas.microsoft.com/office/drawing/2014/main" id="{DCB5D370-ED0A-CA2D-0BB5-37EF2BF1333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108019" y="1733039"/>
            <a:ext cx="1660084" cy="1660084"/>
          </a:xfrm>
          <a:prstGeom prst="rect">
            <a:avLst/>
          </a:prstGeom>
        </p:spPr>
      </p:pic>
      <p:pic>
        <p:nvPicPr>
          <p:cNvPr id="18" name="Billede 17">
            <a:extLst>
              <a:ext uri="{FF2B5EF4-FFF2-40B4-BE49-F238E27FC236}">
                <a16:creationId xmlns:a16="http://schemas.microsoft.com/office/drawing/2014/main" id="{C78403CA-58F0-E5C2-1D5B-FE64273F7AD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822156" y="3419492"/>
            <a:ext cx="1383643" cy="1383643"/>
          </a:xfrm>
          <a:prstGeom prst="rect">
            <a:avLst/>
          </a:prstGeom>
        </p:spPr>
      </p:pic>
      <p:pic>
        <p:nvPicPr>
          <p:cNvPr id="19" name="Billede 18">
            <a:extLst>
              <a:ext uri="{FF2B5EF4-FFF2-40B4-BE49-F238E27FC236}">
                <a16:creationId xmlns:a16="http://schemas.microsoft.com/office/drawing/2014/main" id="{1C5DD3BA-918D-0146-9F3C-DD7FCE25BED3}"/>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834293" y="4754435"/>
            <a:ext cx="1383643" cy="1383643"/>
          </a:xfrm>
          <a:prstGeom prst="rect">
            <a:avLst/>
          </a:prstGeom>
        </p:spPr>
      </p:pic>
      <p:pic>
        <p:nvPicPr>
          <p:cNvPr id="20" name="Billede 19">
            <a:extLst>
              <a:ext uri="{FF2B5EF4-FFF2-40B4-BE49-F238E27FC236}">
                <a16:creationId xmlns:a16="http://schemas.microsoft.com/office/drawing/2014/main" id="{3D4CA9AB-9162-D9C9-EA4B-0392DE18EF80}"/>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314223" y="198665"/>
            <a:ext cx="1383643" cy="1383643"/>
          </a:xfrm>
          <a:prstGeom prst="rect">
            <a:avLst/>
          </a:prstGeom>
        </p:spPr>
      </p:pic>
      <p:pic>
        <p:nvPicPr>
          <p:cNvPr id="21" name="Billede 20">
            <a:extLst>
              <a:ext uri="{FF2B5EF4-FFF2-40B4-BE49-F238E27FC236}">
                <a16:creationId xmlns:a16="http://schemas.microsoft.com/office/drawing/2014/main" id="{10D86A11-E3DF-B056-327F-82F72A4493CB}"/>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647071" y="5199718"/>
            <a:ext cx="1383643" cy="1383643"/>
          </a:xfrm>
          <a:prstGeom prst="rect">
            <a:avLst/>
          </a:prstGeom>
        </p:spPr>
      </p:pic>
      <p:pic>
        <p:nvPicPr>
          <p:cNvPr id="2" name="Billede 1">
            <a:extLst>
              <a:ext uri="{FF2B5EF4-FFF2-40B4-BE49-F238E27FC236}">
                <a16:creationId xmlns:a16="http://schemas.microsoft.com/office/drawing/2014/main" id="{54508168-AD75-96DB-6CE2-4726AD3EF46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25809" y="2857349"/>
            <a:ext cx="956437" cy="956437"/>
          </a:xfrm>
          <a:prstGeom prst="rect">
            <a:avLst/>
          </a:prstGeom>
        </p:spPr>
      </p:pic>
      <p:pic>
        <p:nvPicPr>
          <p:cNvPr id="22" name="Billede 21">
            <a:extLst>
              <a:ext uri="{FF2B5EF4-FFF2-40B4-BE49-F238E27FC236}">
                <a16:creationId xmlns:a16="http://schemas.microsoft.com/office/drawing/2014/main" id="{3C1BBA84-EF99-767F-77EC-E92549DD7628}"/>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91232" y="4563426"/>
            <a:ext cx="956437" cy="956437"/>
          </a:xfrm>
          <a:prstGeom prst="rect">
            <a:avLst/>
          </a:prstGeom>
        </p:spPr>
      </p:pic>
      <p:pic>
        <p:nvPicPr>
          <p:cNvPr id="23" name="Billede 22">
            <a:extLst>
              <a:ext uri="{FF2B5EF4-FFF2-40B4-BE49-F238E27FC236}">
                <a16:creationId xmlns:a16="http://schemas.microsoft.com/office/drawing/2014/main" id="{09D4F5B6-3AF7-4A6C-1874-383756D3C7CE}"/>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317675" y="1433468"/>
            <a:ext cx="956437" cy="956437"/>
          </a:xfrm>
          <a:prstGeom prst="rect">
            <a:avLst/>
          </a:prstGeom>
        </p:spPr>
      </p:pic>
      <p:pic>
        <p:nvPicPr>
          <p:cNvPr id="24" name="Billede 23">
            <a:extLst>
              <a:ext uri="{FF2B5EF4-FFF2-40B4-BE49-F238E27FC236}">
                <a16:creationId xmlns:a16="http://schemas.microsoft.com/office/drawing/2014/main" id="{16C7C198-1BC0-FE55-BA8F-A8C3BB7C7B73}"/>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945634" y="1126452"/>
            <a:ext cx="956437" cy="956437"/>
          </a:xfrm>
          <a:prstGeom prst="rect">
            <a:avLst/>
          </a:prstGeom>
        </p:spPr>
      </p:pic>
      <p:pic>
        <p:nvPicPr>
          <p:cNvPr id="25" name="Billede 24">
            <a:extLst>
              <a:ext uri="{FF2B5EF4-FFF2-40B4-BE49-F238E27FC236}">
                <a16:creationId xmlns:a16="http://schemas.microsoft.com/office/drawing/2014/main" id="{0FEC4EDB-BB7D-86DF-B50F-BD2988F4AD7C}"/>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62783" y="1013784"/>
            <a:ext cx="956437" cy="956437"/>
          </a:xfrm>
          <a:prstGeom prst="rect">
            <a:avLst/>
          </a:prstGeom>
        </p:spPr>
      </p:pic>
      <p:pic>
        <p:nvPicPr>
          <p:cNvPr id="26" name="Billede 25">
            <a:extLst>
              <a:ext uri="{FF2B5EF4-FFF2-40B4-BE49-F238E27FC236}">
                <a16:creationId xmlns:a16="http://schemas.microsoft.com/office/drawing/2014/main" id="{7910E799-45F4-C587-4BCE-31195C9A5E7C}"/>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2431286" y="2055496"/>
            <a:ext cx="956437" cy="956437"/>
          </a:xfrm>
          <a:prstGeom prst="rect">
            <a:avLst/>
          </a:prstGeom>
        </p:spPr>
      </p:pic>
    </p:spTree>
    <p:extLst>
      <p:ext uri="{BB962C8B-B14F-4D97-AF65-F5344CB8AC3E}">
        <p14:creationId xmlns:p14="http://schemas.microsoft.com/office/powerpoint/2010/main" val="1575907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907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7FE9952-1461-1132-FF06-ECB6EA870A80}"/>
              </a:ext>
            </a:extLst>
          </p:cNvPr>
          <p:cNvSpPr>
            <a:spLocks noGrp="1"/>
          </p:cNvSpPr>
          <p:nvPr>
            <p:ph type="title"/>
          </p:nvPr>
        </p:nvSpPr>
        <p:spPr/>
        <p:txBody>
          <a:bodyPr/>
          <a:lstStyle/>
          <a:p>
            <a:r>
              <a:rPr lang="da-DK" b="1" dirty="0"/>
              <a:t>Film om restitution</a:t>
            </a:r>
          </a:p>
        </p:txBody>
      </p:sp>
      <p:pic>
        <p:nvPicPr>
          <p:cNvPr id="4" name="Billede 3">
            <a:extLst>
              <a:ext uri="{FF2B5EF4-FFF2-40B4-BE49-F238E27FC236}">
                <a16:creationId xmlns:a16="http://schemas.microsoft.com/office/drawing/2014/main" id="{3802354A-FF1B-42B2-A070-E8DA9C059144}"/>
              </a:ext>
            </a:extLst>
          </p:cNvPr>
          <p:cNvPicPr>
            <a:picLocks noChangeAspect="1"/>
          </p:cNvPicPr>
          <p:nvPr/>
        </p:nvPicPr>
        <p:blipFill>
          <a:blip r:embed="rId3"/>
          <a:stretch>
            <a:fillRect/>
          </a:stretch>
        </p:blipFill>
        <p:spPr>
          <a:xfrm>
            <a:off x="593651" y="1700808"/>
            <a:ext cx="5091632" cy="4299401"/>
          </a:xfrm>
          <a:prstGeom prst="rect">
            <a:avLst/>
          </a:prstGeom>
        </p:spPr>
      </p:pic>
      <p:sp>
        <p:nvSpPr>
          <p:cNvPr id="2" name="Tekstfelt 1">
            <a:extLst>
              <a:ext uri="{FF2B5EF4-FFF2-40B4-BE49-F238E27FC236}">
                <a16:creationId xmlns:a16="http://schemas.microsoft.com/office/drawing/2014/main" id="{EF3D8688-7C0A-DA17-1AF7-C76EC3C48682}"/>
              </a:ext>
            </a:extLst>
          </p:cNvPr>
          <p:cNvSpPr txBox="1"/>
          <p:nvPr/>
        </p:nvSpPr>
        <p:spPr>
          <a:xfrm>
            <a:off x="4943872" y="1673771"/>
            <a:ext cx="9145016" cy="707886"/>
          </a:xfrm>
          <a:prstGeom prst="rect">
            <a:avLst/>
          </a:prstGeom>
          <a:noFill/>
        </p:spPr>
        <p:txBody>
          <a:bodyPr wrap="square" rtlCol="0">
            <a:spAutoFit/>
          </a:bodyPr>
          <a:lstStyle/>
          <a:p>
            <a:r>
              <a:rPr lang="da-DK" sz="2000" dirty="0">
                <a:solidFill>
                  <a:srgbClr val="7030A0"/>
                </a:solidFill>
                <a:latin typeface="Klavika Bold" panose="020B0806040000020004" pitchFamily="34" charset="0"/>
                <a:hlinkClick r:id="rId4">
                  <a:extLst>
                    <a:ext uri="{A12FA001-AC4F-418D-AE19-62706E023703}">
                      <ahyp:hlinkClr xmlns:ahyp="http://schemas.microsoft.com/office/drawing/2018/hyperlinkcolor" val="tx"/>
                    </a:ext>
                  </a:extLst>
                </a:hlinkClick>
              </a:rPr>
              <a:t>https://</a:t>
            </a:r>
            <a:r>
              <a:rPr lang="da-DK" sz="2000" dirty="0">
                <a:solidFill>
                  <a:srgbClr val="7030A0"/>
                </a:solidFill>
                <a:latin typeface="Klavika Bold" panose="020B0806040000020004" pitchFamily="34" charset="0"/>
              </a:rPr>
              <a:t>www.etsundtarbejdsliv.dk/restituhvafornoget/film</a:t>
            </a:r>
          </a:p>
          <a:p>
            <a:endParaRPr lang="da-DK" sz="2000" dirty="0">
              <a:solidFill>
                <a:srgbClr val="7030A0"/>
              </a:solidFill>
              <a:latin typeface="Klavika Bold" panose="020B0806040000020004" pitchFamily="34" charset="0"/>
            </a:endParaRPr>
          </a:p>
        </p:txBody>
      </p:sp>
    </p:spTree>
    <p:extLst>
      <p:ext uri="{BB962C8B-B14F-4D97-AF65-F5344CB8AC3E}">
        <p14:creationId xmlns:p14="http://schemas.microsoft.com/office/powerpoint/2010/main" val="140356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7FE9952-1461-1132-FF06-ECB6EA870A80}"/>
              </a:ext>
            </a:extLst>
          </p:cNvPr>
          <p:cNvSpPr>
            <a:spLocks noGrp="1"/>
          </p:cNvSpPr>
          <p:nvPr>
            <p:ph type="title"/>
          </p:nvPr>
        </p:nvSpPr>
        <p:spPr>
          <a:xfrm>
            <a:off x="623392" y="620688"/>
            <a:ext cx="9577064" cy="790244"/>
          </a:xfrm>
        </p:spPr>
        <p:txBody>
          <a:bodyPr/>
          <a:lstStyle/>
          <a:p>
            <a:r>
              <a:rPr lang="da-DK" b="1" dirty="0"/>
              <a:t>Ni minutters podcast om </a:t>
            </a:r>
            <a:br>
              <a:rPr lang="da-DK" b="1" dirty="0"/>
            </a:br>
            <a:r>
              <a:rPr lang="da-DK" b="1" dirty="0"/>
              <a:t>”hjernen på overarbejde”</a:t>
            </a:r>
          </a:p>
        </p:txBody>
      </p:sp>
      <p:sp>
        <p:nvSpPr>
          <p:cNvPr id="2" name="Tekstfelt 1">
            <a:extLst>
              <a:ext uri="{FF2B5EF4-FFF2-40B4-BE49-F238E27FC236}">
                <a16:creationId xmlns:a16="http://schemas.microsoft.com/office/drawing/2014/main" id="{28889B4A-EB69-6D42-0D73-38BEA3107135}"/>
              </a:ext>
            </a:extLst>
          </p:cNvPr>
          <p:cNvSpPr txBox="1"/>
          <p:nvPr/>
        </p:nvSpPr>
        <p:spPr>
          <a:xfrm>
            <a:off x="623392" y="3709481"/>
            <a:ext cx="9145016" cy="1015663"/>
          </a:xfrm>
          <a:prstGeom prst="rect">
            <a:avLst/>
          </a:prstGeom>
          <a:noFill/>
        </p:spPr>
        <p:txBody>
          <a:bodyPr wrap="square" rtlCol="0">
            <a:spAutoFit/>
          </a:bodyPr>
          <a:lstStyle/>
          <a:p>
            <a:r>
              <a:rPr lang="da-DK" sz="2000" dirty="0">
                <a:solidFill>
                  <a:srgbClr val="7030A0"/>
                </a:solidFill>
                <a:latin typeface="Klavika Bold" panose="020B0806040000020004" pitchFamily="34" charset="0"/>
                <a:hlinkClick r:id="rId3">
                  <a:extLst>
                    <a:ext uri="{A12FA001-AC4F-418D-AE19-62706E023703}">
                      <ahyp:hlinkClr xmlns:ahyp="http://schemas.microsoft.com/office/drawing/2018/hyperlinkcolor" val="tx"/>
                    </a:ext>
                  </a:extLst>
                </a:hlinkClick>
              </a:rPr>
              <a:t>https://www.arbejdsmiljoweb.dk/om_arbejdsmiljoweb/podcast/</a:t>
            </a:r>
            <a:br>
              <a:rPr lang="da-DK" sz="2000" dirty="0">
                <a:solidFill>
                  <a:srgbClr val="7030A0"/>
                </a:solidFill>
                <a:latin typeface="Klavika Bold" panose="020B0806040000020004" pitchFamily="34" charset="0"/>
                <a:hlinkClick r:id="rId3">
                  <a:extLst>
                    <a:ext uri="{A12FA001-AC4F-418D-AE19-62706E023703}">
                      <ahyp:hlinkClr xmlns:ahyp="http://schemas.microsoft.com/office/drawing/2018/hyperlinkcolor" val="tx"/>
                    </a:ext>
                  </a:extLst>
                </a:hlinkClick>
              </a:rPr>
            </a:br>
            <a:r>
              <a:rPr lang="da-DK" sz="2000" dirty="0" err="1">
                <a:solidFill>
                  <a:srgbClr val="7030A0"/>
                </a:solidFill>
                <a:latin typeface="Klavika Bold" panose="020B0806040000020004" pitchFamily="34" charset="0"/>
                <a:hlinkClick r:id="rId3">
                  <a:extLst>
                    <a:ext uri="{A12FA001-AC4F-418D-AE19-62706E023703}">
                      <ahyp:hlinkClr xmlns:ahyp="http://schemas.microsoft.com/office/drawing/2018/hyperlinkcolor" val="tx"/>
                    </a:ext>
                  </a:extLst>
                </a:hlinkClick>
              </a:rPr>
              <a:t>restituhvafornoget</a:t>
            </a:r>
            <a:r>
              <a:rPr lang="da-DK" sz="2000" dirty="0">
                <a:solidFill>
                  <a:srgbClr val="7030A0"/>
                </a:solidFill>
                <a:latin typeface="Klavika Bold" panose="020B0806040000020004" pitchFamily="34" charset="0"/>
                <a:hlinkClick r:id="rId3">
                  <a:extLst>
                    <a:ext uri="{A12FA001-AC4F-418D-AE19-62706E023703}">
                      <ahyp:hlinkClr xmlns:ahyp="http://schemas.microsoft.com/office/drawing/2018/hyperlinkcolor" val="tx"/>
                    </a:ext>
                  </a:extLst>
                </a:hlinkClick>
              </a:rPr>
              <a:t>/alle-episoder/episode-3-hjernen-paa-overarbejde</a:t>
            </a:r>
            <a:endParaRPr lang="da-DK" sz="2000" dirty="0">
              <a:solidFill>
                <a:srgbClr val="7030A0"/>
              </a:solidFill>
              <a:latin typeface="Klavika Bold" panose="020B0806040000020004" pitchFamily="34" charset="0"/>
            </a:endParaRPr>
          </a:p>
          <a:p>
            <a:endParaRPr lang="da-DK" sz="2000" dirty="0">
              <a:solidFill>
                <a:srgbClr val="7030A0"/>
              </a:solidFill>
              <a:latin typeface="Klavika Bold" panose="020B0806040000020004" pitchFamily="34" charset="0"/>
            </a:endParaRPr>
          </a:p>
        </p:txBody>
      </p:sp>
      <p:sp>
        <p:nvSpPr>
          <p:cNvPr id="7" name="Tekstfelt 6">
            <a:extLst>
              <a:ext uri="{FF2B5EF4-FFF2-40B4-BE49-F238E27FC236}">
                <a16:creationId xmlns:a16="http://schemas.microsoft.com/office/drawing/2014/main" id="{054870DC-CC87-29B8-E36B-DA5AAA29DDB3}"/>
              </a:ext>
            </a:extLst>
          </p:cNvPr>
          <p:cNvSpPr txBox="1"/>
          <p:nvPr/>
        </p:nvSpPr>
        <p:spPr>
          <a:xfrm>
            <a:off x="623392" y="5805264"/>
            <a:ext cx="10313168" cy="307777"/>
          </a:xfrm>
          <a:prstGeom prst="rect">
            <a:avLst/>
          </a:prstGeom>
          <a:noFill/>
        </p:spPr>
        <p:txBody>
          <a:bodyPr wrap="square">
            <a:spAutoFit/>
          </a:bodyPr>
          <a:lstStyle/>
          <a:p>
            <a:r>
              <a:rPr lang="da-DK" sz="1400" dirty="0">
                <a:latin typeface="Klavika Bold" panose="020B0806040000020004" pitchFamily="34" charset="0"/>
              </a:rPr>
              <a:t>Henrik Tinglef og Vibeke Lunding-Gregersen er forfatter til bogen ‘Hjernen på overarbejde’ og Henrik Tinglev er med i BFA’s podcast.</a:t>
            </a:r>
          </a:p>
        </p:txBody>
      </p:sp>
      <p:pic>
        <p:nvPicPr>
          <p:cNvPr id="6" name="Billede 5">
            <a:extLst>
              <a:ext uri="{FF2B5EF4-FFF2-40B4-BE49-F238E27FC236}">
                <a16:creationId xmlns:a16="http://schemas.microsoft.com/office/drawing/2014/main" id="{83D0ABAD-4E96-9BFC-24E1-C9E04605C6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8048" y="645096"/>
            <a:ext cx="2371792" cy="2371792"/>
          </a:xfrm>
          <a:prstGeom prst="rect">
            <a:avLst/>
          </a:prstGeom>
        </p:spPr>
      </p:pic>
    </p:spTree>
    <p:extLst>
      <p:ext uri="{BB962C8B-B14F-4D97-AF65-F5344CB8AC3E}">
        <p14:creationId xmlns:p14="http://schemas.microsoft.com/office/powerpoint/2010/main" val="409861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5459A8A8-06C7-BA5D-80D8-DB8501D1F360}"/>
              </a:ext>
            </a:extLst>
          </p:cNvPr>
          <p:cNvSpPr>
            <a:spLocks noGrp="1"/>
          </p:cNvSpPr>
          <p:nvPr>
            <p:ph idx="1"/>
          </p:nvPr>
        </p:nvSpPr>
        <p:spPr>
          <a:xfrm>
            <a:off x="623392" y="1700808"/>
            <a:ext cx="5256584" cy="720080"/>
          </a:xfrm>
        </p:spPr>
        <p:txBody>
          <a:bodyPr>
            <a:normAutofit/>
          </a:bodyPr>
          <a:lstStyle/>
          <a:p>
            <a:r>
              <a:rPr lang="da-DK" sz="2000" dirty="0"/>
              <a:t>Hvordan lyder podcasten?</a:t>
            </a:r>
          </a:p>
        </p:txBody>
      </p:sp>
      <p:sp>
        <p:nvSpPr>
          <p:cNvPr id="3" name="Titel 2">
            <a:extLst>
              <a:ext uri="{FF2B5EF4-FFF2-40B4-BE49-F238E27FC236}">
                <a16:creationId xmlns:a16="http://schemas.microsoft.com/office/drawing/2014/main" id="{EAFA6D8C-F66C-1C02-E27B-63A76670683B}"/>
              </a:ext>
            </a:extLst>
          </p:cNvPr>
          <p:cNvSpPr>
            <a:spLocks noGrp="1"/>
          </p:cNvSpPr>
          <p:nvPr>
            <p:ph type="title"/>
          </p:nvPr>
        </p:nvSpPr>
        <p:spPr/>
        <p:txBody>
          <a:bodyPr/>
          <a:lstStyle/>
          <a:p>
            <a:r>
              <a:rPr lang="da-DK" b="1" dirty="0"/>
              <a:t>Podcast om restitution</a:t>
            </a:r>
          </a:p>
        </p:txBody>
      </p:sp>
      <p:pic>
        <p:nvPicPr>
          <p:cNvPr id="4" name="Billede 3">
            <a:extLst>
              <a:ext uri="{FF2B5EF4-FFF2-40B4-BE49-F238E27FC236}">
                <a16:creationId xmlns:a16="http://schemas.microsoft.com/office/drawing/2014/main" id="{A855DFF0-C5FF-6D12-F3D5-169479210A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8008" y="476672"/>
            <a:ext cx="3456384" cy="3456384"/>
          </a:xfrm>
          <a:prstGeom prst="rect">
            <a:avLst/>
          </a:prstGeom>
        </p:spPr>
      </p:pic>
    </p:spTree>
    <p:extLst>
      <p:ext uri="{BB962C8B-B14F-4D97-AF65-F5344CB8AC3E}">
        <p14:creationId xmlns:p14="http://schemas.microsoft.com/office/powerpoint/2010/main" val="2219559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4EBA2385-B1FE-8314-C55C-E3F64B2CD0E1}"/>
              </a:ext>
            </a:extLst>
          </p:cNvPr>
          <p:cNvSpPr>
            <a:spLocks noGrp="1"/>
          </p:cNvSpPr>
          <p:nvPr>
            <p:ph idx="1"/>
          </p:nvPr>
        </p:nvSpPr>
        <p:spPr>
          <a:xfrm>
            <a:off x="3753057" y="548680"/>
            <a:ext cx="5799327" cy="5112568"/>
          </a:xfrm>
        </p:spPr>
        <p:txBody>
          <a:bodyPr>
            <a:noAutofit/>
          </a:bodyPr>
          <a:lstStyle/>
          <a:p>
            <a:pPr algn="l">
              <a:spcAft>
                <a:spcPts val="900"/>
              </a:spcAft>
            </a:pPr>
            <a:r>
              <a:rPr lang="da-DK" sz="2000" b="0" i="0" strike="noStrike" dirty="0">
                <a:solidFill>
                  <a:srgbClr val="7030A0"/>
                </a:solidFill>
                <a:effectLst/>
                <a:hlinkClick r:id="rId3" tooltip="Episode 1 - Pausens anatomi">
                  <a:extLst>
                    <a:ext uri="{A12FA001-AC4F-418D-AE19-62706E023703}">
                      <ahyp:hlinkClr xmlns:ahyp="http://schemas.microsoft.com/office/drawing/2018/hyperlinkcolor" val="tx"/>
                    </a:ext>
                  </a:extLst>
                </a:hlinkClick>
              </a:rPr>
              <a:t>Episode 1 - Pausens anatomi</a:t>
            </a:r>
            <a:endParaRPr lang="da-DK" sz="2000" b="0" i="0" dirty="0">
              <a:solidFill>
                <a:srgbClr val="7030A0"/>
              </a:solidFill>
              <a:effectLst/>
            </a:endParaRPr>
          </a:p>
          <a:p>
            <a:pPr algn="l">
              <a:spcAft>
                <a:spcPts val="900"/>
              </a:spcAft>
            </a:pPr>
            <a:r>
              <a:rPr lang="da-DK" sz="2000" b="0" i="0" strike="noStrike" dirty="0">
                <a:solidFill>
                  <a:srgbClr val="7030A0"/>
                </a:solidFill>
                <a:effectLst/>
                <a:hlinkClick r:id="rId4" tooltip="Episode 2 - Frokostbussen og de fælles pauser">
                  <a:extLst>
                    <a:ext uri="{A12FA001-AC4F-418D-AE19-62706E023703}">
                      <ahyp:hlinkClr xmlns:ahyp="http://schemas.microsoft.com/office/drawing/2018/hyperlinkcolor" val="tx"/>
                    </a:ext>
                  </a:extLst>
                </a:hlinkClick>
              </a:rPr>
              <a:t>Episode 2 - Frokostbussen og de fælles pauser</a:t>
            </a:r>
            <a:endParaRPr lang="da-DK" sz="2000" b="0" i="0" dirty="0">
              <a:solidFill>
                <a:srgbClr val="7030A0"/>
              </a:solidFill>
              <a:effectLst/>
            </a:endParaRPr>
          </a:p>
          <a:p>
            <a:pPr algn="l">
              <a:spcAft>
                <a:spcPts val="900"/>
              </a:spcAft>
            </a:pPr>
            <a:r>
              <a:rPr lang="da-DK" sz="2000" b="0" i="0" strike="noStrike" dirty="0">
                <a:solidFill>
                  <a:srgbClr val="7030A0"/>
                </a:solidFill>
                <a:effectLst/>
                <a:hlinkClick r:id="rId5" tooltip="Episode 3 - Hjernen på overarbejde">
                  <a:extLst>
                    <a:ext uri="{A12FA001-AC4F-418D-AE19-62706E023703}">
                      <ahyp:hlinkClr xmlns:ahyp="http://schemas.microsoft.com/office/drawing/2018/hyperlinkcolor" val="tx"/>
                    </a:ext>
                  </a:extLst>
                </a:hlinkClick>
              </a:rPr>
              <a:t>Episode 3 - Hjernen på overarbejde</a:t>
            </a:r>
            <a:endParaRPr lang="da-DK" sz="2000" b="0" i="0" dirty="0">
              <a:solidFill>
                <a:srgbClr val="7030A0"/>
              </a:solidFill>
              <a:effectLst/>
            </a:endParaRPr>
          </a:p>
          <a:p>
            <a:pPr algn="l">
              <a:spcAft>
                <a:spcPts val="900"/>
              </a:spcAft>
            </a:pPr>
            <a:r>
              <a:rPr lang="da-DK" sz="2000" b="0" i="0" strike="noStrike" dirty="0">
                <a:solidFill>
                  <a:srgbClr val="7030A0"/>
                </a:solidFill>
                <a:effectLst/>
                <a:hlinkClick r:id="rId6" tooltip="Episode 4 - De individuelle pausebehov">
                  <a:extLst>
                    <a:ext uri="{A12FA001-AC4F-418D-AE19-62706E023703}">
                      <ahyp:hlinkClr xmlns:ahyp="http://schemas.microsoft.com/office/drawing/2018/hyperlinkcolor" val="tx"/>
                    </a:ext>
                  </a:extLst>
                </a:hlinkClick>
              </a:rPr>
              <a:t>Episode 4 - De individuelle pausebehov</a:t>
            </a:r>
            <a:endParaRPr lang="da-DK" sz="2000" b="0" i="0" dirty="0">
              <a:solidFill>
                <a:srgbClr val="7030A0"/>
              </a:solidFill>
              <a:effectLst/>
            </a:endParaRPr>
          </a:p>
          <a:p>
            <a:pPr algn="l">
              <a:spcAft>
                <a:spcPts val="900"/>
              </a:spcAft>
            </a:pPr>
            <a:r>
              <a:rPr lang="da-DK" sz="2000" b="0" i="0" strike="noStrike" dirty="0">
                <a:solidFill>
                  <a:srgbClr val="7030A0"/>
                </a:solidFill>
                <a:effectLst/>
                <a:hlinkClick r:id="rId7" tooltip="Episode 5 - Digital forurening">
                  <a:extLst>
                    <a:ext uri="{A12FA001-AC4F-418D-AE19-62706E023703}">
                      <ahyp:hlinkClr xmlns:ahyp="http://schemas.microsoft.com/office/drawing/2018/hyperlinkcolor" val="tx"/>
                    </a:ext>
                  </a:extLst>
                </a:hlinkClick>
              </a:rPr>
              <a:t>Episode 5 - Digital forurening</a:t>
            </a:r>
            <a:endParaRPr lang="da-DK" sz="2000" b="0" i="0" dirty="0">
              <a:solidFill>
                <a:srgbClr val="7030A0"/>
              </a:solidFill>
              <a:effectLst/>
            </a:endParaRPr>
          </a:p>
          <a:p>
            <a:pPr algn="l">
              <a:spcAft>
                <a:spcPts val="900"/>
              </a:spcAft>
            </a:pPr>
            <a:r>
              <a:rPr lang="da-DK" sz="2000" b="0" i="0" strike="noStrike" dirty="0">
                <a:solidFill>
                  <a:srgbClr val="7030A0"/>
                </a:solidFill>
                <a:effectLst/>
                <a:hlinkClick r:id="rId8" tooltip="Episode 6 - Pauser og fællestid på skemaet">
                  <a:extLst>
                    <a:ext uri="{A12FA001-AC4F-418D-AE19-62706E023703}">
                      <ahyp:hlinkClr xmlns:ahyp="http://schemas.microsoft.com/office/drawing/2018/hyperlinkcolor" val="tx"/>
                    </a:ext>
                  </a:extLst>
                </a:hlinkClick>
              </a:rPr>
              <a:t>Episode 6 - Pauser og fællestid på skemaet </a:t>
            </a:r>
            <a:endParaRPr lang="da-DK" sz="2000" b="0" i="0" dirty="0">
              <a:solidFill>
                <a:srgbClr val="7030A0"/>
              </a:solidFill>
              <a:effectLst/>
            </a:endParaRPr>
          </a:p>
          <a:p>
            <a:pPr algn="l">
              <a:spcAft>
                <a:spcPts val="900"/>
              </a:spcAft>
            </a:pPr>
            <a:r>
              <a:rPr lang="da-DK" sz="2000" b="0" i="0" strike="noStrike" dirty="0">
                <a:solidFill>
                  <a:srgbClr val="7030A0"/>
                </a:solidFill>
                <a:effectLst/>
                <a:hlinkClick r:id="rId9" tooltip="Episode 7 - Arbejdstid, restitution og helbred">
                  <a:extLst>
                    <a:ext uri="{A12FA001-AC4F-418D-AE19-62706E023703}">
                      <ahyp:hlinkClr xmlns:ahyp="http://schemas.microsoft.com/office/drawing/2018/hyperlinkcolor" val="tx"/>
                    </a:ext>
                  </a:extLst>
                </a:hlinkClick>
              </a:rPr>
              <a:t>Episode 7 - Arbejdstid, restitution og helbred</a:t>
            </a:r>
            <a:endParaRPr lang="da-DK" sz="2000" b="0" i="0" dirty="0">
              <a:solidFill>
                <a:srgbClr val="7030A0"/>
              </a:solidFill>
              <a:effectLst/>
            </a:endParaRPr>
          </a:p>
          <a:p>
            <a:pPr algn="l">
              <a:spcAft>
                <a:spcPts val="900"/>
              </a:spcAft>
            </a:pPr>
            <a:r>
              <a:rPr lang="da-DK" sz="2000" b="0" i="0" strike="noStrike" dirty="0">
                <a:solidFill>
                  <a:srgbClr val="7030A0"/>
                </a:solidFill>
                <a:effectLst/>
                <a:hlinkClick r:id="rId10" tooltip="Episode 8 - En pausekultur under udvikling">
                  <a:extLst>
                    <a:ext uri="{A12FA001-AC4F-418D-AE19-62706E023703}">
                      <ahyp:hlinkClr xmlns:ahyp="http://schemas.microsoft.com/office/drawing/2018/hyperlinkcolor" val="tx"/>
                    </a:ext>
                  </a:extLst>
                </a:hlinkClick>
              </a:rPr>
              <a:t>Episode 8 - En pausekultur under udvikling</a:t>
            </a:r>
            <a:endParaRPr lang="da-DK" sz="2000" b="0" i="0" dirty="0">
              <a:solidFill>
                <a:srgbClr val="7030A0"/>
              </a:solidFill>
              <a:effectLst/>
            </a:endParaRPr>
          </a:p>
          <a:p>
            <a:pPr algn="l">
              <a:spcAft>
                <a:spcPts val="900"/>
              </a:spcAft>
            </a:pPr>
            <a:r>
              <a:rPr lang="da-DK" sz="2000" b="0" i="0" strike="noStrike" dirty="0">
                <a:solidFill>
                  <a:srgbClr val="7030A0"/>
                </a:solidFill>
                <a:effectLst/>
                <a:hlinkClick r:id="rId11" tooltip="Episode 9 - En pausekultur under udvikling">
                  <a:extLst>
                    <a:ext uri="{A12FA001-AC4F-418D-AE19-62706E023703}">
                      <ahyp:hlinkClr xmlns:ahyp="http://schemas.microsoft.com/office/drawing/2018/hyperlinkcolor" val="tx"/>
                    </a:ext>
                  </a:extLst>
                </a:hlinkClick>
              </a:rPr>
              <a:t>Episode 9 - Et evolutionært mismatch?</a:t>
            </a:r>
            <a:endParaRPr lang="da-DK" sz="2000" b="0" i="0" dirty="0">
              <a:solidFill>
                <a:srgbClr val="7030A0"/>
              </a:solidFill>
              <a:effectLst/>
            </a:endParaRPr>
          </a:p>
          <a:p>
            <a:pPr algn="l">
              <a:spcAft>
                <a:spcPts val="900"/>
              </a:spcAft>
            </a:pPr>
            <a:r>
              <a:rPr lang="da-DK" sz="2000" b="0" i="0" strike="noStrike" dirty="0">
                <a:solidFill>
                  <a:srgbClr val="7030A0"/>
                </a:solidFill>
                <a:effectLst/>
                <a:hlinkClick r:id="rId12" tooltip="Episode 10 - Den prioriterede pause">
                  <a:extLst>
                    <a:ext uri="{A12FA001-AC4F-418D-AE19-62706E023703}">
                      <ahyp:hlinkClr xmlns:ahyp="http://schemas.microsoft.com/office/drawing/2018/hyperlinkcolor" val="tx"/>
                    </a:ext>
                  </a:extLst>
                </a:hlinkClick>
              </a:rPr>
              <a:t>Episode 10 - Den prioriterede pause</a:t>
            </a:r>
            <a:endParaRPr lang="da-DK" sz="2000" b="0" i="0" dirty="0">
              <a:solidFill>
                <a:srgbClr val="7030A0"/>
              </a:solidFill>
              <a:effectLst/>
            </a:endParaRPr>
          </a:p>
          <a:p>
            <a:pPr algn="l">
              <a:spcAft>
                <a:spcPts val="600"/>
              </a:spcAft>
            </a:pPr>
            <a:r>
              <a:rPr lang="da-DK" sz="2000" b="0" i="0" strike="noStrike" dirty="0">
                <a:solidFill>
                  <a:srgbClr val="7030A0"/>
                </a:solidFill>
                <a:effectLst/>
                <a:hlinkClick r:id="rId13" tooltip="Episode 11 - Det grænseløse arbejde">
                  <a:extLst>
                    <a:ext uri="{A12FA001-AC4F-418D-AE19-62706E023703}">
                      <ahyp:hlinkClr xmlns:ahyp="http://schemas.microsoft.com/office/drawing/2018/hyperlinkcolor" val="tx"/>
                    </a:ext>
                  </a:extLst>
                </a:hlinkClick>
              </a:rPr>
              <a:t>Episode 11 - Det grænseløse arbejde</a:t>
            </a:r>
            <a:endParaRPr lang="da-DK" sz="2000" b="0" i="0" dirty="0">
              <a:solidFill>
                <a:srgbClr val="7030A0"/>
              </a:solidFill>
              <a:effectLst/>
            </a:endParaRPr>
          </a:p>
          <a:p>
            <a:endParaRPr lang="da-DK" sz="2000" dirty="0">
              <a:solidFill>
                <a:srgbClr val="7030A0"/>
              </a:solidFill>
            </a:endParaRPr>
          </a:p>
        </p:txBody>
      </p:sp>
      <p:sp>
        <p:nvSpPr>
          <p:cNvPr id="3" name="Titel 2">
            <a:extLst>
              <a:ext uri="{FF2B5EF4-FFF2-40B4-BE49-F238E27FC236}">
                <a16:creationId xmlns:a16="http://schemas.microsoft.com/office/drawing/2014/main" id="{319A23BE-7740-E80C-7411-2AF9F28B0A81}"/>
              </a:ext>
            </a:extLst>
          </p:cNvPr>
          <p:cNvSpPr>
            <a:spLocks noGrp="1"/>
          </p:cNvSpPr>
          <p:nvPr>
            <p:ph type="title"/>
          </p:nvPr>
        </p:nvSpPr>
        <p:spPr/>
        <p:txBody>
          <a:bodyPr/>
          <a:lstStyle/>
          <a:p>
            <a:r>
              <a:rPr lang="da-DK" b="1" dirty="0"/>
              <a:t>Alle podcast</a:t>
            </a:r>
          </a:p>
        </p:txBody>
      </p:sp>
      <p:pic>
        <p:nvPicPr>
          <p:cNvPr id="8" name="Billede 7">
            <a:extLst>
              <a:ext uri="{FF2B5EF4-FFF2-40B4-BE49-F238E27FC236}">
                <a16:creationId xmlns:a16="http://schemas.microsoft.com/office/drawing/2014/main" id="{AA7B3367-781E-C6A2-782C-6F2F543A864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692696"/>
            <a:ext cx="2377319" cy="2377319"/>
          </a:xfrm>
          <a:prstGeom prst="rect">
            <a:avLst/>
          </a:prstGeom>
        </p:spPr>
      </p:pic>
    </p:spTree>
    <p:extLst>
      <p:ext uri="{BB962C8B-B14F-4D97-AF65-F5344CB8AC3E}">
        <p14:creationId xmlns:p14="http://schemas.microsoft.com/office/powerpoint/2010/main" val="4042904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FCE294D7-0185-D043-DAB6-D1BC0FB8DFDB}"/>
              </a:ext>
            </a:extLst>
          </p:cNvPr>
          <p:cNvSpPr>
            <a:spLocks noGrp="1"/>
          </p:cNvSpPr>
          <p:nvPr>
            <p:ph idx="1"/>
          </p:nvPr>
        </p:nvSpPr>
        <p:spPr>
          <a:xfrm>
            <a:off x="642095" y="1700808"/>
            <a:ext cx="6696744" cy="4824539"/>
          </a:xfrm>
        </p:spPr>
        <p:txBody>
          <a:bodyPr/>
          <a:lstStyle/>
          <a:p>
            <a:pPr marL="342900" indent="-342900">
              <a:spcAft>
                <a:spcPts val="1200"/>
              </a:spcAft>
              <a:buFont typeface="Arial" panose="020B0604020202020204" pitchFamily="34" charset="0"/>
              <a:buChar char="•"/>
            </a:pPr>
            <a:r>
              <a:rPr lang="da-DK" sz="2000" dirty="0"/>
              <a:t>Vi er ikke skabt til at være i aktivitet hele tiden - men heller ikke til at være inaktive</a:t>
            </a:r>
          </a:p>
          <a:p>
            <a:pPr marL="342900" indent="-342900">
              <a:spcAft>
                <a:spcPts val="1200"/>
              </a:spcAft>
              <a:buFont typeface="Arial" panose="020B0604020202020204" pitchFamily="34" charset="0"/>
              <a:buChar char="•"/>
            </a:pPr>
            <a:r>
              <a:rPr lang="da-DK" sz="2000" dirty="0"/>
              <a:t>Vi har behov for at skifte mellem aktivitet og hvile</a:t>
            </a:r>
          </a:p>
          <a:p>
            <a:pPr marL="342900" indent="-342900">
              <a:spcAft>
                <a:spcPts val="1200"/>
              </a:spcAft>
              <a:buFont typeface="Arial" panose="020B0604020202020204" pitchFamily="34" charset="0"/>
              <a:buChar char="•"/>
            </a:pPr>
            <a:r>
              <a:rPr lang="da-DK" sz="2000" dirty="0"/>
              <a:t>Vi har brug for én lang hvileperiode i døgnet – og flere kortere</a:t>
            </a:r>
          </a:p>
          <a:p>
            <a:pPr marL="342900" indent="-342900">
              <a:spcAft>
                <a:spcPts val="1200"/>
              </a:spcAft>
              <a:buFont typeface="Arial" panose="020B0604020202020204" pitchFamily="34" charset="0"/>
              <a:buChar char="•"/>
            </a:pPr>
            <a:r>
              <a:rPr lang="da-DK" sz="2000" dirty="0"/>
              <a:t>Den gode nattesøvn er den ultimative form for restitution. Kvaliteten af søvnen afhænger af, at de andre hvileperioder bliver holdt. Og af hvad man foretager sig, inden man går i seng.</a:t>
            </a:r>
          </a:p>
          <a:p>
            <a:endParaRPr lang="da-DK" sz="2000" dirty="0"/>
          </a:p>
          <a:p>
            <a:br>
              <a:rPr lang="da-DK" sz="1400" dirty="0"/>
            </a:br>
            <a:r>
              <a:rPr lang="da-DK" sz="1400" dirty="0"/>
              <a:t>Kilder: Professor Anne Helene Garde, Psykolog Rikke </a:t>
            </a:r>
            <a:r>
              <a:rPr lang="da-DK" sz="1400" dirty="0" err="1"/>
              <a:t>Papsøe</a:t>
            </a:r>
            <a:r>
              <a:rPr lang="da-DK" sz="1400" dirty="0"/>
              <a:t> m.fl. </a:t>
            </a:r>
          </a:p>
          <a:p>
            <a:endParaRPr lang="da-DK" dirty="0"/>
          </a:p>
        </p:txBody>
      </p:sp>
      <p:sp>
        <p:nvSpPr>
          <p:cNvPr id="3" name="Titel 2">
            <a:extLst>
              <a:ext uri="{FF2B5EF4-FFF2-40B4-BE49-F238E27FC236}">
                <a16:creationId xmlns:a16="http://schemas.microsoft.com/office/drawing/2014/main" id="{6DEC7B5C-9072-EB0A-3D15-DB6FF6D7D0C8}"/>
              </a:ext>
            </a:extLst>
          </p:cNvPr>
          <p:cNvSpPr>
            <a:spLocks noGrp="1"/>
          </p:cNvSpPr>
          <p:nvPr>
            <p:ph type="title"/>
          </p:nvPr>
        </p:nvSpPr>
        <p:spPr/>
        <p:txBody>
          <a:bodyPr/>
          <a:lstStyle/>
          <a:p>
            <a:r>
              <a:rPr lang="da-DK" b="1" dirty="0"/>
              <a:t>Vi er biologiske væsener  </a:t>
            </a:r>
          </a:p>
        </p:txBody>
      </p:sp>
      <p:pic>
        <p:nvPicPr>
          <p:cNvPr id="7" name="Billede 6">
            <a:extLst>
              <a:ext uri="{FF2B5EF4-FFF2-40B4-BE49-F238E27FC236}">
                <a16:creationId xmlns:a16="http://schemas.microsoft.com/office/drawing/2014/main" id="{6AC767B7-FC29-4564-8B48-9F0A29DA06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6200" y="780134"/>
            <a:ext cx="2696924" cy="2860129"/>
          </a:xfrm>
          <a:prstGeom prst="rect">
            <a:avLst/>
          </a:prstGeom>
        </p:spPr>
      </p:pic>
      <p:pic>
        <p:nvPicPr>
          <p:cNvPr id="8" name="Billede 7">
            <a:extLst>
              <a:ext uri="{FF2B5EF4-FFF2-40B4-BE49-F238E27FC236}">
                <a16:creationId xmlns:a16="http://schemas.microsoft.com/office/drawing/2014/main" id="{06481175-37AF-B4C5-BB9B-EAD247CEF4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08368" y="2924944"/>
            <a:ext cx="3095805" cy="2951789"/>
          </a:xfrm>
          <a:prstGeom prst="rect">
            <a:avLst/>
          </a:prstGeom>
        </p:spPr>
      </p:pic>
    </p:spTree>
    <p:extLst>
      <p:ext uri="{BB962C8B-B14F-4D97-AF65-F5344CB8AC3E}">
        <p14:creationId xmlns:p14="http://schemas.microsoft.com/office/powerpoint/2010/main" val="4286325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E6A68D44-204A-0C10-2001-CD7D851A19A0}"/>
              </a:ext>
            </a:extLst>
          </p:cNvPr>
          <p:cNvSpPr>
            <a:spLocks noGrp="1"/>
          </p:cNvSpPr>
          <p:nvPr>
            <p:ph idx="1"/>
          </p:nvPr>
        </p:nvSpPr>
        <p:spPr>
          <a:xfrm>
            <a:off x="623392" y="1700805"/>
            <a:ext cx="6696744" cy="4824539"/>
          </a:xfrm>
        </p:spPr>
        <p:txBody>
          <a:bodyPr>
            <a:normAutofit/>
          </a:bodyPr>
          <a:lstStyle/>
          <a:p>
            <a:r>
              <a:rPr lang="da-DK" sz="2000" dirty="0" err="1"/>
              <a:t>Boostere</a:t>
            </a:r>
            <a:r>
              <a:rPr lang="da-DK" sz="2000" dirty="0"/>
              <a:t>’ af kroppens bremse </a:t>
            </a:r>
          </a:p>
          <a:p>
            <a:endParaRPr lang="da-DK" sz="2000" dirty="0"/>
          </a:p>
          <a:p>
            <a:pPr marL="342900" indent="-342900">
              <a:buFont typeface="Arial" panose="020B0604020202020204" pitchFamily="34" charset="0"/>
              <a:buChar char="•"/>
            </a:pPr>
            <a:r>
              <a:rPr lang="da-DK" sz="2000" dirty="0">
                <a:solidFill>
                  <a:srgbClr val="7030A0"/>
                </a:solidFill>
              </a:rPr>
              <a:t>Åndedrætsøvelser </a:t>
            </a:r>
          </a:p>
          <a:p>
            <a:pPr marL="342900" indent="-342900">
              <a:buFont typeface="Arial" panose="020B0604020202020204" pitchFamily="34" charset="0"/>
              <a:buChar char="•"/>
            </a:pPr>
            <a:r>
              <a:rPr lang="da-DK" sz="2000" dirty="0">
                <a:solidFill>
                  <a:srgbClr val="7030A0"/>
                </a:solidFill>
              </a:rPr>
              <a:t>Meditation </a:t>
            </a:r>
          </a:p>
          <a:p>
            <a:pPr marL="342900" indent="-342900">
              <a:buFont typeface="Arial" panose="020B0604020202020204" pitchFamily="34" charset="0"/>
              <a:buChar char="•"/>
            </a:pPr>
            <a:r>
              <a:rPr lang="da-DK" sz="2000" dirty="0">
                <a:solidFill>
                  <a:srgbClr val="7030A0"/>
                </a:solidFill>
              </a:rPr>
              <a:t>Motion </a:t>
            </a:r>
          </a:p>
          <a:p>
            <a:pPr marL="342900" indent="-342900">
              <a:buFont typeface="Arial" panose="020B0604020202020204" pitchFamily="34" charset="0"/>
              <a:buChar char="•"/>
            </a:pPr>
            <a:r>
              <a:rPr lang="da-DK" sz="2000" dirty="0">
                <a:solidFill>
                  <a:srgbClr val="7030A0"/>
                </a:solidFill>
              </a:rPr>
              <a:t>Kuldepåvirkning </a:t>
            </a:r>
          </a:p>
          <a:p>
            <a:pPr marL="342900" indent="-342900">
              <a:buFont typeface="Arial" panose="020B0604020202020204" pitchFamily="34" charset="0"/>
              <a:buChar char="•"/>
            </a:pPr>
            <a:r>
              <a:rPr lang="da-DK" sz="2000" dirty="0">
                <a:solidFill>
                  <a:srgbClr val="7030A0"/>
                </a:solidFill>
              </a:rPr>
              <a:t>Sang </a:t>
            </a:r>
          </a:p>
          <a:p>
            <a:pPr marL="342900" indent="-342900">
              <a:buFont typeface="Arial" panose="020B0604020202020204" pitchFamily="34" charset="0"/>
              <a:buChar char="•"/>
            </a:pPr>
            <a:r>
              <a:rPr lang="da-DK" sz="2000" dirty="0">
                <a:solidFill>
                  <a:srgbClr val="7030A0"/>
                </a:solidFill>
              </a:rPr>
              <a:t>Positivt socialt samvær </a:t>
            </a:r>
          </a:p>
          <a:p>
            <a:pPr marL="342900" indent="-342900">
              <a:buFont typeface="Arial" panose="020B0604020202020204" pitchFamily="34" charset="0"/>
              <a:buChar char="•"/>
            </a:pPr>
            <a:r>
              <a:rPr lang="da-DK" sz="2000" dirty="0">
                <a:solidFill>
                  <a:srgbClr val="7030A0"/>
                </a:solidFill>
              </a:rPr>
              <a:t>Søvn</a:t>
            </a:r>
          </a:p>
          <a:p>
            <a:pPr marL="800100" lvl="1" indent="-342900">
              <a:buFont typeface="Arial" panose="020B0604020202020204" pitchFamily="34" charset="0"/>
              <a:buChar char="•"/>
            </a:pPr>
            <a:endParaRPr lang="da-DK" dirty="0">
              <a:solidFill>
                <a:srgbClr val="7030A0"/>
              </a:solidFill>
            </a:endParaRPr>
          </a:p>
          <a:p>
            <a:r>
              <a:rPr lang="da-DK" sz="2000" dirty="0"/>
              <a:t>Variation, hvile, fysisk </a:t>
            </a:r>
            <a:r>
              <a:rPr lang="da-DK" sz="2000" b="1" dirty="0"/>
              <a:t>aktivitet</a:t>
            </a:r>
            <a:r>
              <a:rPr lang="da-DK" sz="2000" dirty="0"/>
              <a:t>, mellemrum, frisk luft</a:t>
            </a:r>
          </a:p>
          <a:p>
            <a:endParaRPr lang="da-DK" sz="2000" dirty="0"/>
          </a:p>
        </p:txBody>
      </p:sp>
      <p:sp>
        <p:nvSpPr>
          <p:cNvPr id="3" name="Titel 2">
            <a:extLst>
              <a:ext uri="{FF2B5EF4-FFF2-40B4-BE49-F238E27FC236}">
                <a16:creationId xmlns:a16="http://schemas.microsoft.com/office/drawing/2014/main" id="{A08A399F-1C0F-D00E-5511-82F91D876490}"/>
              </a:ext>
            </a:extLst>
          </p:cNvPr>
          <p:cNvSpPr>
            <a:spLocks noGrp="1"/>
          </p:cNvSpPr>
          <p:nvPr>
            <p:ph type="title"/>
          </p:nvPr>
        </p:nvSpPr>
        <p:spPr>
          <a:xfrm>
            <a:off x="623392" y="334500"/>
            <a:ext cx="9577064" cy="790244"/>
          </a:xfrm>
        </p:spPr>
        <p:txBody>
          <a:bodyPr/>
          <a:lstStyle/>
          <a:p>
            <a:r>
              <a:rPr lang="da-DK" b="1" dirty="0"/>
              <a:t>Hvad er restitution?</a:t>
            </a:r>
          </a:p>
        </p:txBody>
      </p:sp>
      <p:pic>
        <p:nvPicPr>
          <p:cNvPr id="8" name="Billede 7">
            <a:extLst>
              <a:ext uri="{FF2B5EF4-FFF2-40B4-BE49-F238E27FC236}">
                <a16:creationId xmlns:a16="http://schemas.microsoft.com/office/drawing/2014/main" id="{D5FE61BD-01CC-0167-AE56-51BF3BF04A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436343" y="1127820"/>
            <a:ext cx="2880320" cy="2862048"/>
          </a:xfrm>
          <a:prstGeom prst="rect">
            <a:avLst/>
          </a:prstGeom>
        </p:spPr>
      </p:pic>
      <p:pic>
        <p:nvPicPr>
          <p:cNvPr id="12" name="Billede 11">
            <a:extLst>
              <a:ext uri="{FF2B5EF4-FFF2-40B4-BE49-F238E27FC236}">
                <a16:creationId xmlns:a16="http://schemas.microsoft.com/office/drawing/2014/main" id="{571D8D50-87D6-5FB8-5000-EBE6B4CE87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0416" y="3861048"/>
            <a:ext cx="1979680" cy="1979680"/>
          </a:xfrm>
          <a:prstGeom prst="rect">
            <a:avLst/>
          </a:prstGeom>
        </p:spPr>
      </p:pic>
    </p:spTree>
    <p:extLst>
      <p:ext uri="{BB962C8B-B14F-4D97-AF65-F5344CB8AC3E}">
        <p14:creationId xmlns:p14="http://schemas.microsoft.com/office/powerpoint/2010/main" val="318968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E6A68D44-204A-0C10-2001-CD7D851A19A0}"/>
              </a:ext>
            </a:extLst>
          </p:cNvPr>
          <p:cNvSpPr>
            <a:spLocks noGrp="1"/>
          </p:cNvSpPr>
          <p:nvPr>
            <p:ph idx="1"/>
          </p:nvPr>
        </p:nvSpPr>
        <p:spPr>
          <a:xfrm>
            <a:off x="623392" y="1700808"/>
            <a:ext cx="8136904" cy="4392491"/>
          </a:xfrm>
        </p:spPr>
        <p:txBody>
          <a:bodyPr>
            <a:normAutofit/>
          </a:bodyPr>
          <a:lstStyle/>
          <a:p>
            <a:r>
              <a:rPr lang="da-DK" sz="2000" dirty="0"/>
              <a:t>Ilt til hjernen</a:t>
            </a:r>
          </a:p>
          <a:p>
            <a:endParaRPr lang="da-DK" sz="2100" dirty="0"/>
          </a:p>
          <a:p>
            <a:pPr marL="342900" indent="-342900">
              <a:buFont typeface="Arial" panose="020B0604020202020204" pitchFamily="34" charset="0"/>
              <a:buChar char="•"/>
            </a:pPr>
            <a:r>
              <a:rPr lang="da-DK" sz="2000" dirty="0"/>
              <a:t>Tre minutters pause sænker adrenalinindholdet i blodet med 30%</a:t>
            </a:r>
          </a:p>
          <a:p>
            <a:pPr marL="342900" indent="-342900">
              <a:buFont typeface="Arial" panose="020B0604020202020204" pitchFamily="34" charset="0"/>
              <a:buChar char="•"/>
            </a:pPr>
            <a:r>
              <a:rPr lang="da-DK" sz="2000" dirty="0"/>
              <a:t>Ved dyb vejrtrækning eller sunde relationer øges reduktionen til 50%</a:t>
            </a:r>
          </a:p>
          <a:p>
            <a:pPr lvl="1"/>
            <a:endParaRPr lang="da-DK" sz="2100" dirty="0">
              <a:solidFill>
                <a:srgbClr val="EE802C"/>
              </a:solidFill>
            </a:endParaRPr>
          </a:p>
          <a:p>
            <a:r>
              <a:rPr lang="da-DK" sz="2000" dirty="0">
                <a:solidFill>
                  <a:srgbClr val="7030A0"/>
                </a:solidFill>
              </a:rPr>
              <a:t>Mobiler og sociale medier er </a:t>
            </a:r>
            <a:r>
              <a:rPr lang="da-DK" sz="2000" b="1" dirty="0">
                <a:solidFill>
                  <a:srgbClr val="7030A0"/>
                </a:solidFill>
              </a:rPr>
              <a:t>ikke</a:t>
            </a:r>
            <a:r>
              <a:rPr lang="da-DK" sz="2000" dirty="0">
                <a:solidFill>
                  <a:srgbClr val="7030A0"/>
                </a:solidFill>
              </a:rPr>
              <a:t> restitution for hjernen!</a:t>
            </a:r>
          </a:p>
          <a:p>
            <a:pPr lvl="1">
              <a:buFont typeface="Wingdings" panose="05000000000000000000" pitchFamily="2" charset="2"/>
              <a:buChar char="Ø"/>
            </a:pPr>
            <a:endParaRPr lang="da-DK" sz="2100" dirty="0">
              <a:solidFill>
                <a:srgbClr val="7030A0"/>
              </a:solidFill>
            </a:endParaRPr>
          </a:p>
          <a:p>
            <a:endParaRPr lang="da-DK" dirty="0"/>
          </a:p>
        </p:txBody>
      </p:sp>
      <p:sp>
        <p:nvSpPr>
          <p:cNvPr id="3" name="Titel 2">
            <a:extLst>
              <a:ext uri="{FF2B5EF4-FFF2-40B4-BE49-F238E27FC236}">
                <a16:creationId xmlns:a16="http://schemas.microsoft.com/office/drawing/2014/main" id="{A08A399F-1C0F-D00E-5511-82F91D876490}"/>
              </a:ext>
            </a:extLst>
          </p:cNvPr>
          <p:cNvSpPr>
            <a:spLocks noGrp="1"/>
          </p:cNvSpPr>
          <p:nvPr>
            <p:ph type="title"/>
          </p:nvPr>
        </p:nvSpPr>
        <p:spPr>
          <a:xfrm>
            <a:off x="623392" y="334500"/>
            <a:ext cx="9577064" cy="790244"/>
          </a:xfrm>
        </p:spPr>
        <p:txBody>
          <a:bodyPr/>
          <a:lstStyle/>
          <a:p>
            <a:r>
              <a:rPr lang="da-DK" b="1" dirty="0"/>
              <a:t>Hvad er restitution?</a:t>
            </a:r>
          </a:p>
        </p:txBody>
      </p:sp>
      <p:pic>
        <p:nvPicPr>
          <p:cNvPr id="5" name="Billede 4">
            <a:extLst>
              <a:ext uri="{FF2B5EF4-FFF2-40B4-BE49-F238E27FC236}">
                <a16:creationId xmlns:a16="http://schemas.microsoft.com/office/drawing/2014/main" id="{69DC40F7-64DC-2E04-FF5B-8BDE352D43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2260" y="2852935"/>
            <a:ext cx="3240363" cy="3240363"/>
          </a:xfrm>
          <a:prstGeom prst="rect">
            <a:avLst/>
          </a:prstGeom>
        </p:spPr>
      </p:pic>
    </p:spTree>
    <p:extLst>
      <p:ext uri="{BB962C8B-B14F-4D97-AF65-F5344CB8AC3E}">
        <p14:creationId xmlns:p14="http://schemas.microsoft.com/office/powerpoint/2010/main" val="2877730279"/>
      </p:ext>
    </p:extLst>
  </p:cSld>
  <p:clrMapOvr>
    <a:masterClrMapping/>
  </p:clrMapOvr>
</p:sld>
</file>

<file path=ppt/theme/theme1.xml><?xml version="1.0" encoding="utf-8"?>
<a:theme xmlns:a="http://schemas.openxmlformats.org/drawingml/2006/main" name="Præsentation_3BAR">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FA" id="{2E546E74-BB04-4FDB-969C-C075EAD055A7}" vid="{19B6A7E3-1FC7-4138-AEE4-130C7E912DEA}"/>
    </a:ext>
  </a:extLst>
</a:theme>
</file>

<file path=ppt/theme/theme2.xml><?xml version="1.0" encoding="utf-8"?>
<a:theme xmlns:a="http://schemas.openxmlformats.org/drawingml/2006/main" name="TA_præsentation-widescreen_flemmmings">
  <a:themeElements>
    <a:clrScheme name="TeamArbejdsliv">
      <a:dk1>
        <a:srgbClr val="000000"/>
      </a:dk1>
      <a:lt1>
        <a:srgbClr val="FFFFFF"/>
      </a:lt1>
      <a:dk2>
        <a:srgbClr val="DC5924"/>
      </a:dk2>
      <a:lt2>
        <a:srgbClr val="C8C8B1"/>
      </a:lt2>
      <a:accent1>
        <a:srgbClr val="97A7CF"/>
      </a:accent1>
      <a:accent2>
        <a:srgbClr val="B4B392"/>
      </a:accent2>
      <a:accent3>
        <a:srgbClr val="526DB0"/>
      </a:accent3>
      <a:accent4>
        <a:srgbClr val="D5D5D5"/>
      </a:accent4>
      <a:accent5>
        <a:srgbClr val="DC5924"/>
      </a:accent5>
      <a:accent6>
        <a:srgbClr val="B4B392"/>
      </a:accent6>
      <a:hlink>
        <a:srgbClr val="CC9900"/>
      </a:hlink>
      <a:folHlink>
        <a:srgbClr val="969696"/>
      </a:folHlink>
    </a:clrScheme>
    <a:fontScheme name="TeamArbejdsliv">
      <a:majorFont>
        <a:latin typeface="Candara"/>
        <a:ea typeface=""/>
        <a:cs typeface=""/>
      </a:majorFont>
      <a:minorFont>
        <a:latin typeface="Candara"/>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extLst>
    <a:ext uri="{05A4C25C-085E-4340-85A3-A5531E510DB2}">
      <thm15:themeFamily xmlns:thm15="http://schemas.microsoft.com/office/thememl/2012/main" name="TA_præsentation" id="{6BCD9924-95B8-4A18-862E-5EF3B6094034}" vid="{886CA559-AB60-4366-A9B7-DAA79D74A94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INK xmlns="3b7ab38d-a901-4bfd-a36e-87c841cceaeb">
      <Url xsi:nil="true"/>
      <Description xsi:nil="true"/>
    </LINK>
    <TaxCatchAll xmlns="a6cbc550-43e9-4722-bc68-c8561970d8e2" xsi:nil="true"/>
    <lcf76f155ced4ddcb4097134ff3c332f xmlns="3b7ab38d-a901-4bfd-a36e-87c841cceae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39FFFAF56ABA747AB1DD6843F67DC4A" ma:contentTypeVersion="19" ma:contentTypeDescription="Opret et nyt dokument." ma:contentTypeScope="" ma:versionID="98774c000d02e652091b7b1f03fa9a90">
  <xsd:schema xmlns:xsd="http://www.w3.org/2001/XMLSchema" xmlns:xs="http://www.w3.org/2001/XMLSchema" xmlns:p="http://schemas.microsoft.com/office/2006/metadata/properties" xmlns:ns2="a6cbc550-43e9-4722-bc68-c8561970d8e2" xmlns:ns3="3b7ab38d-a901-4bfd-a36e-87c841cceaeb" targetNamespace="http://schemas.microsoft.com/office/2006/metadata/properties" ma:root="true" ma:fieldsID="e22144a68c25911b6f9f28a74f4623e3" ns2:_="" ns3:_="">
    <xsd:import namespace="a6cbc550-43e9-4722-bc68-c8561970d8e2"/>
    <xsd:import namespace="3b7ab38d-a901-4bfd-a36e-87c841cceaeb"/>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LINK"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cbc550-43e9-4722-bc68-c8561970d8e2" elementFormDefault="qualified">
    <xsd:import namespace="http://schemas.microsoft.com/office/2006/documentManagement/types"/>
    <xsd:import namespace="http://schemas.microsoft.com/office/infopath/2007/PartnerControls"/>
    <xsd:element name="SharedWithUsers" ma:index="8"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t med detaljer" ma:description="" ma:internalName="SharedWithDetails" ma:readOnly="true">
      <xsd:simpleType>
        <xsd:restriction base="dms:Note">
          <xsd:maxLength value="255"/>
        </xsd:restriction>
      </xsd:simpleType>
    </xsd:element>
    <xsd:element name="LastSharedByUser" ma:index="10" nillable="true" ma:displayName="Sidst delt efter bruger" ma:description="" ma:internalName="LastSharedByUser" ma:readOnly="true">
      <xsd:simpleType>
        <xsd:restriction base="dms:Note">
          <xsd:maxLength value="255"/>
        </xsd:restriction>
      </xsd:simpleType>
    </xsd:element>
    <xsd:element name="LastSharedByTime" ma:index="11" nillable="true" ma:displayName="Sidst delt efter tid" ma:description="" ma:internalName="LastSharedByTime" ma:readOnly="true">
      <xsd:simpleType>
        <xsd:restriction base="dms:DateTime"/>
      </xsd:simpleType>
    </xsd:element>
    <xsd:element name="TaxCatchAll" ma:index="26" nillable="true" ma:displayName="Taxonomy Catch All Column" ma:hidden="true" ma:list="{3ac30e3c-4269-4e14-9fce-de3dc2f5058f}" ma:internalName="TaxCatchAll" ma:showField="CatchAllData" ma:web="a6cbc550-43e9-4722-bc68-c8561970d8e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b7ab38d-a901-4bfd-a36e-87c841cceaeb"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LINK" ma:index="18"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ledmærker" ma:readOnly="false" ma:fieldId="{5cf76f15-5ced-4ddc-b409-7134ff3c332f}" ma:taxonomyMulti="true" ma:sspId="bde3393d-f3f5-4f96-978e-e72d240055b2"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48A0B8-C77E-4C59-AD04-0946E6B8DCE3}">
  <ds:schemaRefs>
    <ds:schemaRef ds:uri="http://schemas.microsoft.com/office/2006/documentManagement/types"/>
    <ds:schemaRef ds:uri="http://schemas.microsoft.com/office/infopath/2007/PartnerControls"/>
    <ds:schemaRef ds:uri="3b7ab38d-a901-4bfd-a36e-87c841cceaeb"/>
    <ds:schemaRef ds:uri="http://purl.org/dc/elements/1.1/"/>
    <ds:schemaRef ds:uri="http://schemas.microsoft.com/office/2006/metadata/properties"/>
    <ds:schemaRef ds:uri="http://purl.org/dc/terms/"/>
    <ds:schemaRef ds:uri="a6cbc550-43e9-4722-bc68-c8561970d8e2"/>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4F7EC3D9-FC57-4BC6-A989-2CD6BC98C22F}">
  <ds:schemaRefs>
    <ds:schemaRef ds:uri="http://schemas.microsoft.com/sharepoint/v3/contenttype/forms"/>
  </ds:schemaRefs>
</ds:datastoreItem>
</file>

<file path=customXml/itemProps3.xml><?xml version="1.0" encoding="utf-8"?>
<ds:datastoreItem xmlns:ds="http://schemas.openxmlformats.org/officeDocument/2006/customXml" ds:itemID="{5D7C3484-88E0-495F-BB30-D7126CD815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cbc550-43e9-4722-bc68-c8561970d8e2"/>
    <ds:schemaRef ds:uri="3b7ab38d-a901-4bfd-a36e-87c841ccea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TA_præsentation-16-9 2017</Template>
  <TotalTime>1919</TotalTime>
  <Words>1785</Words>
  <Application>Microsoft Macintosh PowerPoint</Application>
  <PresentationFormat>Widescreen</PresentationFormat>
  <Paragraphs>201</Paragraphs>
  <Slides>21</Slides>
  <Notes>16</Notes>
  <HiddenSlides>0</HiddenSlides>
  <MMClips>0</MMClips>
  <ScaleCrop>false</ScaleCrop>
  <HeadingPairs>
    <vt:vector size="6" baseType="variant">
      <vt:variant>
        <vt:lpstr>Benyttede skrifttyper</vt:lpstr>
      </vt:variant>
      <vt:variant>
        <vt:i4>7</vt:i4>
      </vt:variant>
      <vt:variant>
        <vt:lpstr>Tema</vt:lpstr>
      </vt:variant>
      <vt:variant>
        <vt:i4>2</vt:i4>
      </vt:variant>
      <vt:variant>
        <vt:lpstr>Slidetitler</vt:lpstr>
      </vt:variant>
      <vt:variant>
        <vt:i4>21</vt:i4>
      </vt:variant>
    </vt:vector>
  </HeadingPairs>
  <TitlesOfParts>
    <vt:vector size="30" baseType="lpstr">
      <vt:lpstr>Arial</vt:lpstr>
      <vt:lpstr>Calibri</vt:lpstr>
      <vt:lpstr>Candara</vt:lpstr>
      <vt:lpstr>Klavika </vt:lpstr>
      <vt:lpstr>Klavika Bold</vt:lpstr>
      <vt:lpstr>Klavika Regular</vt:lpstr>
      <vt:lpstr>Wingdings</vt:lpstr>
      <vt:lpstr>Præsentation_3BAR</vt:lpstr>
      <vt:lpstr>TA_præsentation-widescreen_flemmmings</vt:lpstr>
      <vt:lpstr>PowerPoint-præsentation</vt:lpstr>
      <vt:lpstr>Dagens program</vt:lpstr>
      <vt:lpstr>Film om restitution</vt:lpstr>
      <vt:lpstr>Ni minutters podcast om  ”hjernen på overarbejde”</vt:lpstr>
      <vt:lpstr>Podcast om restitution</vt:lpstr>
      <vt:lpstr>Alle podcast</vt:lpstr>
      <vt:lpstr>Vi er biologiske væsener  </vt:lpstr>
      <vt:lpstr>Hvad er restitution?</vt:lpstr>
      <vt:lpstr>Hvad er restitution?</vt:lpstr>
      <vt:lpstr>Hvad er konsekvensen af manglende restitution?</vt:lpstr>
      <vt:lpstr>Tag dialogen  med dialogkort</vt:lpstr>
      <vt:lpstr>Tag dialogen med dialogkort</vt:lpstr>
      <vt:lpstr>Spørgsmål til overvejelse på arbejdspladsen</vt:lpstr>
      <vt:lpstr>Hvad siger loven?</vt:lpstr>
      <vt:lpstr>Hvad siger loven?</vt:lpstr>
      <vt:lpstr>Alle redskaber  </vt:lpstr>
      <vt:lpstr>  Tak for i dag   Alle redskaber er på BFA’s hjemmeside  </vt:lpstr>
      <vt:lpstr>Hvem står bag ”Restitution og pausekultur”?</vt:lpstr>
      <vt:lpstr>Gule ikoner til at bruge frit</vt:lpstr>
      <vt:lpstr>Lilla ikoner</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Inger-Marie Wiegman</dc:creator>
  <cp:lastModifiedBy>Ida Tryg Grue</cp:lastModifiedBy>
  <cp:revision>74</cp:revision>
  <cp:lastPrinted>2022-08-24T13:52:38Z</cp:lastPrinted>
  <dcterms:created xsi:type="dcterms:W3CDTF">2020-11-12T14:54:37Z</dcterms:created>
  <dcterms:modified xsi:type="dcterms:W3CDTF">2022-12-08T12:35:27Z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1030</vt:i4>
  </property>
  <property fmtid="{D5CDD505-2E9C-101B-9397-08002B2CF9AE}" pid="3" name="_Version">
    <vt:lpwstr>12.0.4518</vt:lpwstr>
  </property>
  <property fmtid="{D5CDD505-2E9C-101B-9397-08002B2CF9AE}" pid="4" name="ContentTypeId">
    <vt:lpwstr>0x010100C39FFFAF56ABA747AB1DD6843F67DC4A</vt:lpwstr>
  </property>
  <property fmtid="{D5CDD505-2E9C-101B-9397-08002B2CF9AE}" pid="5" name="MediaServiceImageTags">
    <vt:lpwstr/>
  </property>
</Properties>
</file>